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9"/>
  </p:notesMasterIdLst>
  <p:sldIdLst>
    <p:sldId id="256" r:id="rId5"/>
    <p:sldId id="259" r:id="rId6"/>
    <p:sldId id="260" r:id="rId7"/>
    <p:sldId id="266" r:id="rId8"/>
    <p:sldId id="263" r:id="rId9"/>
    <p:sldId id="264" r:id="rId10"/>
    <p:sldId id="283" r:id="rId11"/>
    <p:sldId id="300" r:id="rId12"/>
    <p:sldId id="292" r:id="rId13"/>
    <p:sldId id="293" r:id="rId14"/>
    <p:sldId id="267" r:id="rId15"/>
    <p:sldId id="302" r:id="rId16"/>
    <p:sldId id="30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857"/>
    <a:srgbClr val="FF7C80"/>
    <a:srgbClr val="FFC000"/>
    <a:srgbClr val="F9DE69"/>
    <a:srgbClr val="205390"/>
    <a:srgbClr val="2663AC"/>
    <a:srgbClr val="2E75CC"/>
    <a:srgbClr val="D3E8F5"/>
    <a:srgbClr val="E3F1F9"/>
    <a:srgbClr val="79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5" autoAdjust="0"/>
    <p:restoredTop sz="94464" autoAdjust="0"/>
  </p:normalViewPr>
  <p:slideViewPr>
    <p:cSldViewPr>
      <p:cViewPr>
        <p:scale>
          <a:sx n="75" d="100"/>
          <a:sy n="75" d="100"/>
        </p:scale>
        <p:origin x="-152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EE3A-D882-4ADE-814E-A6DCF292BDE5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FF8E6-AF58-4B7B-85FB-E74C499DD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7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B613FB-78B8-472B-81D6-160E0185335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93DEB-2CB5-4FE5-8D6F-3023E2C1B1F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3414D-4E80-413D-B95F-AB4AD8FCBC0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6F141-AEB5-4956-A6A8-1DDEC465E09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512E3-F497-4183-B1F4-C95AA22820A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28863-E074-4AD2-9A95-26090C73F6C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AA320-5685-48C0-ACC8-9A0938F561E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5E08C-4FDB-4A8B-A825-1AD11A9CE40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22BB42-BF99-4F6C-923A-E36C33B519A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0EDB9-2422-4130-809E-4F8D822B190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F6A4E-4452-45F5-88F5-DB4056A5E7D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50385-CC3E-48BD-B259-2178B40561E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CAC5F-5601-4CBE-8C75-20DD858EE536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F09D4-88FB-4771-8853-3B6FEC6BE5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C9421-5868-4004-A1C4-BD8FE895860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82BF2-10F5-4D6D-B895-1B94FCD8078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2D1AF6-E8C8-4C26-84F4-D09C3A7FC27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05615-898C-4E25-942C-7C0F2547394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33343-67E5-48E8-9B5E-8ADAB2C2C4D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0E588-1E3C-429E-95C7-E1B5E01AABA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124B20-C9FC-4C7D-B894-862E0691F0B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7FE3B-43F0-4A68-A184-20184073B95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D61C-03D4-4B68-AD0D-F6DDB5D53A1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9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B613FB-78B8-472B-81D6-160E0185335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93DEB-2CB5-4FE5-8D6F-3023E2C1B1F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3414D-4E80-413D-B95F-AB4AD8FCBC0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6F141-AEB5-4956-A6A8-1DDEC465E09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512E3-F497-4183-B1F4-C95AA22820A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28863-E074-4AD2-9A95-26090C73F6C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AA320-5685-48C0-ACC8-9A0938F561E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5E08C-4FDB-4A8B-A825-1AD11A9CE40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22BB42-BF99-4F6C-923A-E36C33B519A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0EDB9-2422-4130-809E-4F8D822B190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F6A4E-4452-45F5-88F5-DB4056A5E7D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50385-CC3E-48BD-B259-2178B40561E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CAC5F-5601-4CBE-8C75-20DD858EE536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F09D4-88FB-4771-8853-3B6FEC6BE5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C9421-5868-4004-A1C4-BD8FE895860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82BF2-10F5-4D6D-B895-1B94FCD8078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2D1AF6-E8C8-4C26-84F4-D09C3A7FC27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05615-898C-4E25-942C-7C0F2547394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33343-67E5-48E8-9B5E-8ADAB2C2C4D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0E588-1E3C-429E-95C7-E1B5E01AABA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124B20-C9FC-4C7D-B894-862E0691F0B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7FE3B-43F0-4A68-A184-20184073B95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D61C-03D4-4B68-AD0D-F6DDB5D53A1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9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B613FB-78B8-472B-81D6-160E01853352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793DEB-2CB5-4FE5-8D6F-3023E2C1B1F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3414D-4E80-413D-B95F-AB4AD8FCBC04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66F141-AEB5-4956-A6A8-1DDEC465E09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512E3-F497-4183-B1F4-C95AA22820A3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28863-E074-4AD2-9A95-26090C73F6CC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AA320-5685-48C0-ACC8-9A0938F561E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5E08C-4FDB-4A8B-A825-1AD11A9CE40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22BB42-BF99-4F6C-923A-E36C33B519A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0EDB9-2422-4130-809E-4F8D822B190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8F6A4E-4452-45F5-88F5-DB4056A5E7DB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550385-CC3E-48BD-B259-2178B40561E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7CAC5F-5601-4CBE-8C75-20DD858EE536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CF09D4-88FB-4771-8853-3B6FEC6BE5A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FC9421-5868-4004-A1C4-BD8FE8958607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82BF2-10F5-4D6D-B895-1B94FCD8078A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2D1AF6-E8C8-4C26-84F4-D09C3A7FC27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05615-898C-4E25-942C-7C0F2547394E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33343-67E5-48E8-9B5E-8ADAB2C2C4DA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0E588-1E3C-429E-95C7-E1B5E01AABA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124B20-C9FC-4C7D-B894-862E0691F0BC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7FE3B-43F0-4A68-A184-20184073B95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D61C-03D4-4B68-AD0D-F6DDB5D53A10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2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604048-2F96-4ED1-89E3-9970198F485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36ACD8-D154-42C3-9F99-700046566EB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604048-2F96-4ED1-89E3-9970198F485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36ACD8-D154-42C3-9F99-700046566EB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604048-2F96-4ED1-89E3-9970198F485D}" type="datetimeFigureOut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10.06.2013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A36ACD8-D154-42C3-9F99-700046566EB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gif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0"/>
            <a:ext cx="9162468" cy="6856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29523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Реорганизация системы закупок лекарственных средств, изделий медицинского назначения, прочих товаров и услуг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25878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61904" y="3068960"/>
            <a:ext cx="496855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Докладчик: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генеральный директор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ГУП «</a:t>
            </a:r>
            <a:r>
              <a:rPr kumimoji="0" lang="ru-RU" sz="2000" b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Таттехмедфарм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Акберов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Олег </a:t>
            </a:r>
            <a:r>
              <a:rPr kumimoji="0" lang="ru-RU" sz="2000" b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Закариевич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user\Desktop\логотип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\DPP_0001.JPG"/>
          <p:cNvPicPr>
            <a:picLocks noChangeAspect="1" noChangeArrowheads="1"/>
          </p:cNvPicPr>
          <p:nvPr/>
        </p:nvPicPr>
        <p:blipFill>
          <a:blip r:embed="rId4" cstate="print"/>
          <a:srcRect r="3175" b="22685"/>
          <a:stretch>
            <a:fillRect/>
          </a:stretch>
        </p:blipFill>
        <p:spPr bwMode="auto">
          <a:xfrm>
            <a:off x="1091226" y="3140968"/>
            <a:ext cx="290471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82785"/>
            <a:ext cx="8964487" cy="5175215"/>
          </a:xfrm>
        </p:spPr>
        <p:txBody>
          <a:bodyPr lIns="0" tIns="0" rIns="0" bIns="0"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ru-RU" sz="1600" dirty="0"/>
              <a:t>С</a:t>
            </a:r>
            <a:r>
              <a:rPr lang="ru-RU" sz="1600" dirty="0" smtClean="0"/>
              <a:t>оздана </a:t>
            </a:r>
            <a:r>
              <a:rPr lang="ru-RU" sz="1600" dirty="0"/>
              <a:t>под нужды отрасли </a:t>
            </a:r>
            <a:r>
              <a:rPr lang="ru-RU" sz="1600" dirty="0" smtClean="0"/>
              <a:t>здравоохранения.</a:t>
            </a:r>
          </a:p>
          <a:p>
            <a:pPr>
              <a:buSzPct val="100000"/>
              <a:buBlip>
                <a:blip r:embed="rId3"/>
              </a:buBlip>
            </a:pPr>
            <a:r>
              <a:rPr lang="ru-RU" sz="1600" dirty="0" smtClean="0"/>
              <a:t>Для </a:t>
            </a:r>
            <a:r>
              <a:rPr lang="ru-RU" sz="1600" dirty="0"/>
              <a:t>заказчиков предусмотрены недоступные ранее возможности: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600" dirty="0" smtClean="0"/>
              <a:t>выбор </a:t>
            </a:r>
            <a:r>
              <a:rPr lang="ru-RU" sz="1600" dirty="0"/>
              <a:t>подходящих для них способов, методов и сроков </a:t>
            </a:r>
            <a:r>
              <a:rPr lang="ru-RU" sz="1600" dirty="0" smtClean="0"/>
              <a:t>закупок;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600" dirty="0" smtClean="0"/>
              <a:t>закупки </a:t>
            </a:r>
            <a:r>
              <a:rPr lang="ru-RU" sz="1600" dirty="0"/>
              <a:t>не только фармацевтической и медицинской продукции, но и прочих товаров и услуг.</a:t>
            </a:r>
          </a:p>
          <a:p>
            <a:pPr>
              <a:buSzPct val="100000"/>
              <a:buBlip>
                <a:blip r:embed="rId3"/>
              </a:buBlip>
            </a:pPr>
            <a:r>
              <a:rPr lang="ru-RU" sz="1600" dirty="0" smtClean="0"/>
              <a:t>Заказчики </a:t>
            </a:r>
            <a:r>
              <a:rPr lang="ru-RU" sz="1600" dirty="0"/>
              <a:t>получают возможность проводить электронные </a:t>
            </a:r>
            <a:r>
              <a:rPr lang="ru-RU" sz="1600" dirty="0" smtClean="0"/>
              <a:t>торги, </a:t>
            </a:r>
            <a:r>
              <a:rPr lang="ru-RU" sz="1600" dirty="0"/>
              <a:t>оптимизируя затраты, а поставщики — участвовать в проводимых закупках, размещать информацию о предлагаемой продукции и </a:t>
            </a:r>
            <a:r>
              <a:rPr lang="ru-RU" sz="1600" dirty="0" smtClean="0"/>
              <a:t>услугах.</a:t>
            </a:r>
          </a:p>
          <a:p>
            <a:pPr>
              <a:buSzPct val="100000"/>
              <a:buBlip>
                <a:blip r:embed="rId3"/>
              </a:buBlip>
            </a:pPr>
            <a:r>
              <a:rPr lang="ru-RU" sz="1600" dirty="0" smtClean="0"/>
              <a:t>Работая </a:t>
            </a:r>
            <a:r>
              <a:rPr lang="ru-RU" sz="1600" dirty="0"/>
              <a:t>на электронной площадке, заказчик или поставщик может успешно решать различные вопросы, возникающие в повседневной деловой практике, </a:t>
            </a:r>
            <a:r>
              <a:rPr lang="ru-RU" sz="1600" dirty="0" smtClean="0"/>
              <a:t>т.к. данные </a:t>
            </a:r>
            <a:r>
              <a:rPr lang="ru-RU" sz="1600" dirty="0"/>
              <a:t>системы выполняют следующие важные функции: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/>
              <a:t>быстрый поиск интересующих </a:t>
            </a:r>
            <a:r>
              <a:rPr lang="ru-RU" sz="1600" dirty="0" smtClean="0"/>
              <a:t>торгов,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/>
              <a:t>прозрачность </a:t>
            </a:r>
            <a:r>
              <a:rPr lang="ru-RU" sz="1600" dirty="0"/>
              <a:t>и открытость процесса </a:t>
            </a:r>
            <a:r>
              <a:rPr lang="ru-RU" sz="1600" dirty="0" smtClean="0"/>
              <a:t>продаж,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/>
              <a:t>честная </a:t>
            </a:r>
            <a:r>
              <a:rPr lang="ru-RU" sz="1600" dirty="0"/>
              <a:t>конкуренция, исключающая неценовые методы ведения </a:t>
            </a:r>
            <a:r>
              <a:rPr lang="ru-RU" sz="1600" dirty="0" smtClean="0"/>
              <a:t>борьбы,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/>
              <a:t>равные </a:t>
            </a:r>
            <a:r>
              <a:rPr lang="ru-RU" sz="1600" dirty="0"/>
              <a:t>права всех поставщиков товаров, работ и </a:t>
            </a:r>
            <a:r>
              <a:rPr lang="ru-RU" sz="1600" dirty="0" smtClean="0"/>
              <a:t>услуг,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sz="1600" dirty="0" smtClean="0"/>
              <a:t>высокая </a:t>
            </a:r>
            <a:r>
              <a:rPr lang="ru-RU" sz="1600" dirty="0"/>
              <a:t>конкуренция в торгах по всем товарным категориям.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9780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Многопрофильная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электронная торговая площадка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WWW.ETPTTMF.RU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10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0" name="Picture 2" descr="C:\Users\user\Desktop\логотип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0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pic>
        <p:nvPicPr>
          <p:cNvPr id="7" name="Picture 3" descr="\\tfs\Новаяпапка\ната\55656 копия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232248"/>
            <a:ext cx="2173047" cy="2170967"/>
          </a:xfrm>
          <a:prstGeom prst="rect">
            <a:avLst/>
          </a:prstGeom>
          <a:noFill/>
        </p:spPr>
      </p:pic>
      <p:pic>
        <p:nvPicPr>
          <p:cNvPr id="9" name="Рисунок 8" descr="hospital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44217"/>
            <a:ext cx="1837388" cy="16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одержимое 49" descr="hospital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974" y="2941600"/>
            <a:ext cx="1727284" cy="1522895"/>
          </a:xfrm>
          <a:prstGeom prst="rect">
            <a:avLst/>
          </a:prstGeom>
          <a:noFill/>
        </p:spPr>
      </p:pic>
      <p:pic>
        <p:nvPicPr>
          <p:cNvPr id="15" name="Содержимое 49" descr="hospital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3096344"/>
            <a:ext cx="1645611" cy="1450887"/>
          </a:xfrm>
          <a:prstGeom prst="rect">
            <a:avLst/>
          </a:prstGeom>
          <a:noFill/>
        </p:spPr>
      </p:pic>
      <p:pic>
        <p:nvPicPr>
          <p:cNvPr id="16" name="Содержимое 49" descr="hospital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2952328"/>
            <a:ext cx="1727284" cy="1522895"/>
          </a:xfrm>
          <a:prstGeom prst="rect">
            <a:avLst/>
          </a:prstGeom>
          <a:noFill/>
        </p:spPr>
      </p:pic>
      <p:pic>
        <p:nvPicPr>
          <p:cNvPr id="17" name="Содержимое 49" descr="hospital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296" y="3024336"/>
            <a:ext cx="1800200" cy="1587183"/>
          </a:xfrm>
          <a:prstGeom prst="rect">
            <a:avLst/>
          </a:prstGeom>
          <a:noFill/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39552" y="4248472"/>
            <a:ext cx="1225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ТТМФ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427984" y="1860617"/>
            <a:ext cx="56162" cy="1334630"/>
          </a:xfrm>
          <a:prstGeom prst="straightConnector1">
            <a:avLst/>
          </a:prstGeom>
          <a:ln w="47625" cmpd="sng">
            <a:solidFill>
              <a:srgbClr val="297D97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195736" y="1872208"/>
            <a:ext cx="704234" cy="648072"/>
          </a:xfrm>
          <a:prstGeom prst="straightConnector1">
            <a:avLst/>
          </a:prstGeom>
          <a:ln w="47625" cmpd="sng">
            <a:solidFill>
              <a:srgbClr val="297D97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940152" y="1872208"/>
            <a:ext cx="663918" cy="648072"/>
          </a:xfrm>
          <a:prstGeom prst="straightConnector1">
            <a:avLst/>
          </a:prstGeom>
          <a:ln w="47625" cmpd="sng">
            <a:solidFill>
              <a:srgbClr val="297D97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91880" y="3240360"/>
            <a:ext cx="573956" cy="421606"/>
            <a:chOff x="3135" y="1138"/>
            <a:chExt cx="292" cy="227"/>
          </a:xfrm>
        </p:grpSpPr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3200" y="113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55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AutoShape 12"/>
            <p:cNvSpPr>
              <a:spLocks noChangeAspect="1" noChangeArrowheads="1"/>
            </p:cNvSpPr>
            <p:nvPr/>
          </p:nvSpPr>
          <p:spPr bwMode="auto">
            <a:xfrm>
              <a:off x="3135" y="1169"/>
              <a:ext cx="181" cy="181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A0000"/>
                </a:gs>
              </a:gsLst>
              <a:lin ang="5400000" scaled="1"/>
            </a:gradFill>
            <a:ln w="9525">
              <a:solidFill>
                <a:srgbClr val="F3FFF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851920" y="5040560"/>
            <a:ext cx="1225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ЛПУ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940152" y="4447653"/>
            <a:ext cx="28803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Прочие учреждения и организации РТ, осуществляющие закупки медицинской и фармацевтической продукции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4716016" y="3384376"/>
            <a:ext cx="573956" cy="421606"/>
            <a:chOff x="3135" y="1138"/>
            <a:chExt cx="292" cy="227"/>
          </a:xfrm>
        </p:grpSpPr>
        <p:sp>
          <p:nvSpPr>
            <p:cNvPr id="33" name="Oval 11"/>
            <p:cNvSpPr>
              <a:spLocks noChangeAspect="1" noChangeArrowheads="1"/>
            </p:cNvSpPr>
            <p:nvPr/>
          </p:nvSpPr>
          <p:spPr bwMode="auto">
            <a:xfrm>
              <a:off x="3200" y="113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55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AutoShape 12"/>
            <p:cNvSpPr>
              <a:spLocks noChangeAspect="1" noChangeArrowheads="1"/>
            </p:cNvSpPr>
            <p:nvPr/>
          </p:nvSpPr>
          <p:spPr bwMode="auto">
            <a:xfrm>
              <a:off x="3135" y="1169"/>
              <a:ext cx="181" cy="181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A0000"/>
                </a:gs>
              </a:gsLst>
              <a:lin ang="5400000" scaled="1"/>
            </a:gradFill>
            <a:ln w="9525">
              <a:solidFill>
                <a:srgbClr val="F3FFF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8316913" y="6318285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11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37" name="Picture 2" descr="C:\Users\user\Desktop\логотип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259632" y="864096"/>
            <a:ext cx="63283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3" indent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Предполагаемые резиденты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сайта</a:t>
            </a:r>
            <a:r>
              <a:rPr lang="ru-RU" sz="2800" b="1" u="sng" dirty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WWW.ETPTTMF.RU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9" name="Picture 2" descr="C:\Users\user\Desktop\логотип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96">
            <a:off x="844821" y="2536364"/>
            <a:ext cx="648072" cy="6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9" descr="hospital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3816424"/>
            <a:ext cx="1727284" cy="1522895"/>
          </a:xfrm>
          <a:prstGeom prst="rect">
            <a:avLst/>
          </a:prstGeom>
          <a:noFill/>
        </p:spPr>
      </p:pic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635896" y="4176464"/>
            <a:ext cx="573956" cy="421606"/>
            <a:chOff x="3135" y="1138"/>
            <a:chExt cx="292" cy="227"/>
          </a:xfrm>
        </p:grpSpPr>
        <p:sp>
          <p:nvSpPr>
            <p:cNvPr id="30" name="Oval 11"/>
            <p:cNvSpPr>
              <a:spLocks noChangeAspect="1" noChangeArrowheads="1"/>
            </p:cNvSpPr>
            <p:nvPr/>
          </p:nvSpPr>
          <p:spPr bwMode="auto">
            <a:xfrm>
              <a:off x="3200" y="113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55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AutoShape 12"/>
            <p:cNvSpPr>
              <a:spLocks noChangeAspect="1" noChangeArrowheads="1"/>
            </p:cNvSpPr>
            <p:nvPr/>
          </p:nvSpPr>
          <p:spPr bwMode="auto">
            <a:xfrm>
              <a:off x="3135" y="1169"/>
              <a:ext cx="181" cy="181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A0000"/>
                </a:gs>
              </a:gsLst>
              <a:lin ang="5400000" scaled="1"/>
            </a:gradFill>
            <a:ln w="9525">
              <a:solidFill>
                <a:srgbClr val="F3FFF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 b="1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апкаепрерпн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97803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Критериями 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выбора конкретного торгового наименования</a:t>
            </a: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в соответствии с Законом 223-ФЗ, могут служить только характеристики, подтверждающие его качество или надежность: </a:t>
            </a:r>
            <a:endParaRPr lang="ru-RU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16913" y="6318285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12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398" y="1909023"/>
            <a:ext cx="87093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ru-RU" b="1" dirty="0">
                <a:latin typeface="Calibri" pitchFamily="34" charset="0"/>
              </a:rPr>
              <a:t>клинически доказанная и подтвержденная документально терапевтическая эффективность, 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b="1" dirty="0">
                <a:latin typeface="Calibri" pitchFamily="34" charset="0"/>
              </a:rPr>
              <a:t>отсутствие противопоказаний и побочных эффектов, 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b="1" dirty="0">
                <a:latin typeface="Calibri" pitchFamily="34" charset="0"/>
              </a:rPr>
              <a:t>содержание или отсутствие вспомогательных веществ, оказывающих влияние на терапевтический эффект,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b="1" dirty="0">
                <a:latin typeface="Calibri" pitchFamily="34" charset="0"/>
              </a:rPr>
              <a:t>непереносимость других препаратов с данным МНН, 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b="1" dirty="0">
                <a:latin typeface="Calibri" pitchFamily="34" charset="0"/>
              </a:rPr>
              <a:t>детская практика и т.п. 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7707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В случае выбора 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конкретного торгового наименования, при проведении проверок ФАС </a:t>
            </a: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медицинская организация должна </a:t>
            </a: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предъявить документальное подтверждение выбора определенного торгового наименования по </a:t>
            </a:r>
            <a:r>
              <a:rPr lang="ru-RU" sz="2200" b="1">
                <a:solidFill>
                  <a:srgbClr val="C00000"/>
                </a:solidFill>
                <a:latin typeface="Calibri" pitchFamily="34" charset="0"/>
              </a:rPr>
              <a:t>данному </a:t>
            </a:r>
            <a:r>
              <a:rPr lang="ru-RU" sz="2200" b="1" smtClean="0">
                <a:solidFill>
                  <a:srgbClr val="C00000"/>
                </a:solidFill>
                <a:latin typeface="Calibri" pitchFamily="34" charset="0"/>
              </a:rPr>
              <a:t>МНН</a:t>
            </a:r>
            <a:endParaRPr lang="ru-RU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5927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latin typeface="Calibri" pitchFamily="34" charset="0"/>
              </a:rPr>
              <a:t>При выборе приоритета цены – заявки должны представляться по </a:t>
            </a:r>
            <a:r>
              <a:rPr lang="ru-RU" sz="2200" b="1" dirty="0" smtClean="0">
                <a:latin typeface="Calibri" pitchFamily="34" charset="0"/>
              </a:rPr>
              <a:t>МНН</a:t>
            </a:r>
            <a:endParaRPr lang="ru-R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pic>
        <p:nvPicPr>
          <p:cNvPr id="4" name="Picture 2" descr="C:\Users\user\Desktop\логотип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587" y="54928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Контактные телефоны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-32256" y="1109995"/>
            <a:ext cx="9174669" cy="5472608"/>
          </a:xfrm>
        </p:spPr>
        <p:txBody>
          <a:bodyPr lIns="0" tIns="0" rIns="0" bIns="0">
            <a:noAutofit/>
          </a:bodyPr>
          <a:lstStyle/>
          <a:p>
            <a:pPr algn="ctr">
              <a:buSzPct val="100000"/>
              <a:buBlip>
                <a:blip r:embed="rId4"/>
              </a:buBlip>
            </a:pPr>
            <a:r>
              <a:rPr lang="ru-RU" sz="1400" b="1" dirty="0" smtClean="0"/>
              <a:t>По заказу медикаментов и изделий медицинского назначения:</a:t>
            </a:r>
          </a:p>
          <a:p>
            <a:pPr algn="ctr">
              <a:buSzPct val="100000"/>
              <a:buNone/>
            </a:pPr>
            <a:r>
              <a:rPr lang="ru-RU" sz="1400" dirty="0" smtClean="0"/>
              <a:t>Начальник отдела формирования гос. заказа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1400" dirty="0" smtClean="0"/>
              <a:t> </a:t>
            </a:r>
            <a:r>
              <a:rPr lang="ru-RU" sz="1400" i="1" dirty="0" err="1" smtClean="0"/>
              <a:t>Шайдуллина</a:t>
            </a:r>
            <a:r>
              <a:rPr lang="ru-RU" sz="1400" i="1" dirty="0" smtClean="0"/>
              <a:t> Эльмира </a:t>
            </a:r>
            <a:r>
              <a:rPr lang="ru-RU" sz="1400" i="1" dirty="0" err="1" smtClean="0"/>
              <a:t>Накиповна</a:t>
            </a:r>
            <a:r>
              <a:rPr lang="ru-RU" sz="1400" i="1" dirty="0" smtClean="0"/>
              <a:t> </a:t>
            </a:r>
            <a:r>
              <a:rPr lang="ru-RU" sz="1400" dirty="0" smtClean="0"/>
              <a:t> </a:t>
            </a:r>
          </a:p>
          <a:p>
            <a:pPr algn="ctr">
              <a:buSzPct val="100000"/>
              <a:buNone/>
            </a:pPr>
            <a:r>
              <a:rPr lang="ru-RU" sz="1400" dirty="0" smtClean="0"/>
              <a:t>(843) 278-82-66, 278-82-91</a:t>
            </a:r>
          </a:p>
          <a:p>
            <a:pPr algn="ctr">
              <a:buSzPct val="100000"/>
              <a:buNone/>
            </a:pPr>
            <a:endParaRPr lang="ru-RU" sz="200" dirty="0" smtClean="0"/>
          </a:p>
          <a:p>
            <a:pPr algn="ctr">
              <a:buSzPct val="100000"/>
              <a:buBlip>
                <a:blip r:embed="rId4"/>
              </a:buBlip>
            </a:pPr>
            <a:r>
              <a:rPr lang="ru-RU" sz="1400" b="1" dirty="0" smtClean="0"/>
              <a:t>По заказу иммунобиологических препаратов:</a:t>
            </a:r>
            <a:endParaRPr lang="ru-RU" sz="1400" b="1" dirty="0"/>
          </a:p>
          <a:p>
            <a:pPr algn="ctr">
              <a:buSzPct val="100000"/>
              <a:buNone/>
            </a:pPr>
            <a:r>
              <a:rPr lang="ru-RU" sz="1400" dirty="0"/>
              <a:t>Начальник отдела </a:t>
            </a:r>
            <a:r>
              <a:rPr lang="ru-RU" sz="1400" dirty="0" smtClean="0"/>
              <a:t>обеспечения </a:t>
            </a:r>
            <a:r>
              <a:rPr lang="ru-RU" sz="1400" dirty="0" err="1" smtClean="0"/>
              <a:t>иммунобиол</a:t>
            </a:r>
            <a:r>
              <a:rPr lang="ru-RU" sz="1400" dirty="0" smtClean="0"/>
              <a:t>. препаратами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1400" i="1" dirty="0" smtClean="0"/>
              <a:t>Шакирова Гульнара </a:t>
            </a:r>
            <a:r>
              <a:rPr lang="ru-RU" sz="1400" i="1" dirty="0" err="1" smtClean="0"/>
              <a:t>Саитовна</a:t>
            </a:r>
            <a:endParaRPr lang="ru-RU" sz="1400" dirty="0" smtClean="0"/>
          </a:p>
          <a:p>
            <a:pPr algn="ctr">
              <a:buSzPct val="100000"/>
              <a:buNone/>
            </a:pPr>
            <a:r>
              <a:rPr lang="ru-RU" sz="1400" dirty="0" smtClean="0"/>
              <a:t>(843) 278-82-36</a:t>
            </a:r>
          </a:p>
          <a:p>
            <a:pPr algn="ctr">
              <a:buSzPct val="100000"/>
              <a:buNone/>
            </a:pPr>
            <a:endParaRPr lang="ru-RU" sz="200" dirty="0"/>
          </a:p>
          <a:p>
            <a:pPr algn="ctr">
              <a:buSzPct val="100000"/>
              <a:buBlip>
                <a:blip r:embed="rId4"/>
              </a:buBlip>
            </a:pPr>
            <a:r>
              <a:rPr lang="ru-RU" sz="1400" b="1" dirty="0" smtClean="0"/>
              <a:t>По заказу металлоконструкций:</a:t>
            </a:r>
            <a:endParaRPr lang="ru-RU" sz="1400" b="1" dirty="0"/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Начальник отдела закупок –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Шавалеева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Альбина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Рамильевна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843) 278-82-31</a:t>
            </a:r>
          </a:p>
          <a:p>
            <a:pPr algn="ctr">
              <a:buSzPct val="100000"/>
              <a:buNone/>
            </a:pPr>
            <a:endParaRPr lang="ru-RU" sz="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SzPct val="100000"/>
              <a:buBlip>
                <a:blip r:embed="rId4"/>
              </a:buBlip>
            </a:pPr>
            <a:r>
              <a:rPr lang="ru-RU" sz="1400" b="1" dirty="0"/>
              <a:t>По </a:t>
            </a:r>
            <a:r>
              <a:rPr lang="ru-RU" sz="1400" b="1" dirty="0" smtClean="0"/>
              <a:t>обслуживанию медицинской техники:</a:t>
            </a:r>
            <a:endParaRPr lang="ru-RU" sz="1400" b="1" dirty="0"/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Начальник отдела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эксплуатации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мед.оборудования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1400" i="1" dirty="0" smtClean="0"/>
              <a:t>Белопухов Дмитрий Валерьевич</a:t>
            </a:r>
          </a:p>
          <a:p>
            <a:pPr algn="ctr">
              <a:buSzPct val="100000"/>
              <a:buNone/>
            </a:pPr>
            <a:r>
              <a:rPr lang="ru-RU" sz="1400" dirty="0" smtClean="0"/>
              <a:t>(843) 278-92-92</a:t>
            </a:r>
          </a:p>
          <a:p>
            <a:pPr algn="ctr">
              <a:buSzPct val="100000"/>
              <a:buNone/>
            </a:pPr>
            <a:endParaRPr lang="ru-RU" sz="200" dirty="0" smtClean="0"/>
          </a:p>
          <a:p>
            <a:pPr algn="ctr">
              <a:buSzPct val="100000"/>
              <a:buBlip>
                <a:blip r:embed="rId4"/>
              </a:buBlip>
            </a:pPr>
            <a:r>
              <a:rPr lang="ru-RU" sz="1400" b="1" dirty="0" smtClean="0"/>
              <a:t>По вопросам льготного лекарственного обеспечения:</a:t>
            </a:r>
          </a:p>
          <a:p>
            <a:pPr algn="ctr">
              <a:buSzPct val="100000"/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Начальник льготного отдела -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Потапова Анна Евгеньевна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>
              <a:buSzPct val="100000"/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(843) 278-72-26</a:t>
            </a:r>
          </a:p>
          <a:p>
            <a:pPr algn="ctr">
              <a:buSzPct val="100000"/>
              <a:buNone/>
            </a:pPr>
            <a:endParaRPr lang="ru-RU" sz="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SzPct val="100000"/>
              <a:buBlip>
                <a:blip r:embed="rId4"/>
              </a:buBlip>
            </a:pPr>
            <a:r>
              <a:rPr lang="ru-RU" sz="1400" b="1" dirty="0"/>
              <a:t>По вопросам оплаты и актов сверок:</a:t>
            </a:r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Главный бухгалтер ГУП «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Таттехмедфарм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-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Заляева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Вера Николаевна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(843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278-82-43</a:t>
            </a:r>
          </a:p>
          <a:p>
            <a:pPr algn="ctr">
              <a:buSzPct val="100000"/>
              <a:buNone/>
            </a:pPr>
            <a:endParaRPr lang="ru-RU" sz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SzPct val="100000"/>
              <a:buBlip>
                <a:blip r:embed="rId4"/>
              </a:buBlip>
            </a:pPr>
            <a:r>
              <a:rPr lang="ru-RU" sz="1400" b="1" dirty="0"/>
              <a:t>По вопросам регистрации участников </a:t>
            </a:r>
            <a:r>
              <a:rPr lang="ru-RU" sz="1400" b="1" dirty="0" smtClean="0"/>
              <a:t>торгов на ЭТП ТТМФ:</a:t>
            </a:r>
            <a:endParaRPr lang="ru-RU" sz="1400" b="1" dirty="0"/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Главный специалист тендерного отдела –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Шакирова Юлия Маратовна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SzPct val="100000"/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(843) 278-84-51</a:t>
            </a:r>
          </a:p>
          <a:p>
            <a:pPr algn="ctr">
              <a:buSzPct val="100000"/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SzPct val="100000"/>
              <a:buNone/>
            </a:pP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00000"/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00000"/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16913" y="6318285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13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пкаепрерпн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</a:rPr>
              <a:t> </a:t>
            </a:r>
            <a:r>
              <a:rPr lang="ru-RU" smtClean="0">
                <a:solidFill>
                  <a:srgbClr val="FF3300"/>
                </a:solidFill>
                <a:latin typeface="Times New Roman" pitchFamily="18" charset="0"/>
              </a:rPr>
              <a:t>14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" name="Picture 2" descr="C:\Users\user\Desktop\логотип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\DPP_0001.JPG"/>
          <p:cNvPicPr>
            <a:picLocks noChangeAspect="1" noChangeArrowheads="1"/>
          </p:cNvPicPr>
          <p:nvPr/>
        </p:nvPicPr>
        <p:blipFill>
          <a:blip r:embed="rId4" cstate="print"/>
          <a:srcRect r="3175" b="22685"/>
          <a:stretch>
            <a:fillRect/>
          </a:stretch>
        </p:blipFill>
        <p:spPr bwMode="auto">
          <a:xfrm>
            <a:off x="3142000" y="2852936"/>
            <a:ext cx="290471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09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68152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Обеспечение организаций здравоохранения РТ, </a:t>
            </a:r>
            <a:r>
              <a:rPr lang="ru-RU" sz="2200" b="1" dirty="0">
                <a:solidFill>
                  <a:srgbClr val="C00000"/>
                </a:solidFill>
              </a:rPr>
              <a:t>участвующих в реализации Программы государственных </a:t>
            </a:r>
            <a:r>
              <a:rPr lang="ru-RU" sz="2200" b="1" dirty="0" smtClean="0">
                <a:solidFill>
                  <a:srgbClr val="C00000"/>
                </a:solidFill>
              </a:rPr>
              <a:t>гарантий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844824"/>
            <a:ext cx="5709320" cy="482453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Закупка и поставка лекарственных средств и изделий медицинского назначения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 статье «Закуп медикаментов и перевязочных средств»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(во исполнение распоряжения Кабинета Министров РТ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№2512-р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31.12.2010г.)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Blip>
                <a:blip r:embed="rId3"/>
              </a:buBlip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Хранение и поставка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иммунобиологических препаратов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поступающих в республику за счет средств федерального бюджета в целях реализации противоэпидемических мероприятий </a:t>
            </a:r>
          </a:p>
          <a:p>
            <a:pPr lvl="0">
              <a:buBlip>
                <a:blip r:embed="rId3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Услуги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 ремонту и техническому обслуживанию медицинской техники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(во исполнение распоряжения Кабинета Министров РТ №1734-р от 29.09.2012г.)</a:t>
            </a:r>
          </a:p>
          <a:p>
            <a:pPr lvl="0">
              <a:buBlip>
                <a:blip r:embed="rId3"/>
              </a:buBlip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Поставки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металлоконструкций для выполнения травматических и ортопедических вмешательств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(по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решению экспертного совета Минздрава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РТ)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" name="Picture 2" descr="C:\Users\user\Desktop\логотип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er\Documents\NetSpeakerphone\Received Files\Азат Фаридович 263\print_506241_433978.jpg"/>
          <p:cNvPicPr>
            <a:picLocks noChangeAspect="1" noChangeArrowheads="1"/>
          </p:cNvPicPr>
          <p:nvPr/>
        </p:nvPicPr>
        <p:blipFill>
          <a:blip r:embed="rId5" cstate="print"/>
          <a:srcRect b="3593"/>
          <a:stretch>
            <a:fillRect/>
          </a:stretch>
        </p:blipFill>
        <p:spPr bwMode="auto">
          <a:xfrm>
            <a:off x="755576" y="5301208"/>
            <a:ext cx="199072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User\Desktop\рко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18681"/>
            <a:ext cx="1944216" cy="135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28" name="Picture 4" descr="C:\Users\User\Desktop\b0683726e12cb1b8761c460f4f5fb855.jpg"/>
          <p:cNvPicPr>
            <a:picLocks noChangeAspect="1" noChangeArrowheads="1"/>
          </p:cNvPicPr>
          <p:nvPr/>
        </p:nvPicPr>
        <p:blipFill>
          <a:blip r:embed="rId7" cstate="print"/>
          <a:srcRect l="22680" r="11898" b="34527"/>
          <a:stretch>
            <a:fillRect/>
          </a:stretch>
        </p:blipFill>
        <p:spPr bwMode="auto">
          <a:xfrm>
            <a:off x="755576" y="1700808"/>
            <a:ext cx="1944216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528" y="413917"/>
            <a:ext cx="9369467" cy="1584176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2300" b="1" dirty="0" smtClean="0">
                <a:solidFill>
                  <a:srgbClr val="C00000"/>
                </a:solidFill>
              </a:rPr>
              <a:t>Программы обеспечения лекарственными средствами и изделиями медицинского назначения льготных категорий населения РТ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21220"/>
            <a:ext cx="6480720" cy="3582519"/>
          </a:xfrm>
        </p:spPr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Программа ОНЛС - обеспечение необходимыми лекарственными средствами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изделиями медицинского назначения и специализированными продуктами лечебного питания льготников федерального уровня ответственности</a:t>
            </a:r>
          </a:p>
          <a:p>
            <a:pPr>
              <a:buBlip>
                <a:blip r:embed="rId3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Программа 7 Нозологий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– обеспечение централизованно закупаемыми лекарственными средствами больных по 7-ми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высокозатратным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нозологиям </a:t>
            </a:r>
          </a:p>
          <a:p>
            <a:pPr>
              <a:buBlip>
                <a:blip r:embed="rId3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Программа безвозмездного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лекарственного обеспечения льготников регионального уровня ответственности</a:t>
            </a:r>
          </a:p>
          <a:p>
            <a:pPr>
              <a:buBlip>
                <a:blip r:embed="rId3"/>
              </a:buBlip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Приоритетный национальный проект «Здоровье»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в части лекарственного обеспечения женщин в период беременности по родовым сертификатам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7" name="Picture 2" descr="C:\Users\user\Desktop\логотип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DSC099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53" y="1556792"/>
            <a:ext cx="2160240" cy="1507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2" descr="C:\Users\user\Desktop\логотип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23" y="2831729"/>
            <a:ext cx="101138" cy="1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 descr="C:\Users\Администратор\Documents\NetSpeakerphone\Received Files\Азат Фаридович 263\IMG_62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 b="32411"/>
          <a:stretch/>
        </p:blipFill>
        <p:spPr bwMode="auto">
          <a:xfrm>
            <a:off x="6607445" y="3140968"/>
            <a:ext cx="2285035" cy="198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" descr="C:\Users\User\Documents\NetSpeakerphone\Received Files\Азат Фаридович 263\IMG_94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400111"/>
            <a:ext cx="201451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627784" y="5671379"/>
            <a:ext cx="612068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Осуществляется 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248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аптечных организациях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ГУП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Таттехмедфарм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52536" y="4725432"/>
            <a:ext cx="741682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2700"/>
              </a:lnSpc>
              <a:spcBef>
                <a:spcPct val="0"/>
              </a:spcBef>
            </a:pPr>
            <a:r>
              <a:rPr lang="ru-RU" sz="23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Розничная реализация фармацевтических товаров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5" name="Picture 2" descr="C:\Users\user\Desktop\логотип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79512" y="1268760"/>
            <a:ext cx="8964488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dirty="0">
                <a:latin typeface="Calibri" pitchFamily="34" charset="0"/>
                <a:cs typeface="Calibri" pitchFamily="34" charset="0"/>
              </a:rPr>
              <a:t>В 2012 году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dirty="0">
                <a:latin typeface="Calibri" pitchFamily="34" charset="0"/>
                <a:cs typeface="Calibri" pitchFamily="34" charset="0"/>
              </a:rPr>
              <a:t>вступил в силу Федеральный закон от 18.07.11г. №223-ФЗ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300" dirty="0">
                <a:latin typeface="Calibri" pitchFamily="34" charset="0"/>
                <a:cs typeface="Calibri" pitchFamily="34" charset="0"/>
              </a:rPr>
              <a:t>«О закупках товаров, работ и услуг отдельными видами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300" dirty="0">
                <a:latin typeface="Calibri" pitchFamily="34" charset="0"/>
                <a:cs typeface="Calibri" pitchFamily="34" charset="0"/>
              </a:rPr>
              <a:t>юридических лиц»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300" dirty="0">
                <a:latin typeface="Calibri" pitchFamily="34" charset="0"/>
                <a:cs typeface="Calibri" pitchFamily="34" charset="0"/>
              </a:rPr>
              <a:t> под его юрисдикцию попадают организации, общей особенностью которых является </a:t>
            </a:r>
            <a:r>
              <a:rPr lang="ru-RU" sz="23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государственное (муниципальное) участие в капитале</a:t>
            </a:r>
            <a:r>
              <a:rPr lang="ru-RU" sz="23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или принадлежность к регулируемым видам деятельности, или монопольное положение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dirty="0">
                <a:latin typeface="Calibri" pitchFamily="34" charset="0"/>
                <a:cs typeface="Calibri" pitchFamily="34" charset="0"/>
              </a:rPr>
              <a:t>Федеральный закон №223-ФЗ имеет рамочный характер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и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300" dirty="0">
                <a:latin typeface="Calibri" pitchFamily="34" charset="0"/>
                <a:cs typeface="Calibri" pitchFamily="34" charset="0"/>
              </a:rPr>
              <a:t> с одной стороны </a:t>
            </a:r>
            <a:r>
              <a:rPr lang="ru-RU" sz="2300" b="1" dirty="0">
                <a:latin typeface="Calibri" pitchFamily="34" charset="0"/>
                <a:cs typeface="Calibri" pitchFamily="34" charset="0"/>
              </a:rPr>
              <a:t>–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обеспечивает</a:t>
            </a:r>
            <a:r>
              <a:rPr lang="ru-RU" sz="23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3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гласность и прозрачность закупок</a:t>
            </a:r>
            <a:r>
              <a:rPr lang="ru-RU" sz="23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данных организаций 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300" dirty="0">
                <a:latin typeface="Calibri" pitchFamily="34" charset="0"/>
                <a:cs typeface="Calibri" pitchFamily="34" charset="0"/>
              </a:rPr>
              <a:t> а с другой — </a:t>
            </a:r>
            <a:r>
              <a:rPr lang="ru-RU" sz="23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не ограничивает в способах и методах закупок</a:t>
            </a:r>
            <a:r>
              <a:rPr lang="ru-RU" sz="23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300" dirty="0">
                <a:latin typeface="Calibri" pitchFamily="34" charset="0"/>
                <a:cs typeface="Calibri" pitchFamily="34" charset="0"/>
              </a:rPr>
              <a:t>и дает возможность заказчику установить свои, удобные именно для него правила закупки</a:t>
            </a:r>
            <a:endParaRPr lang="ru-RU" sz="2300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D3E8F5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</p:spPr>
      </p:pic>
      <p:sp>
        <p:nvSpPr>
          <p:cNvPr id="75" name="Заголовок 3"/>
          <p:cNvSpPr txBox="1">
            <a:spLocks/>
          </p:cNvSpPr>
          <p:nvPr/>
        </p:nvSpPr>
        <p:spPr>
          <a:xfrm>
            <a:off x="22078" y="-23202"/>
            <a:ext cx="9144000" cy="6904404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scene3d>
            <a:camera prst="orthographicFront">
              <a:rot lat="0" lon="5400000" rev="0"/>
            </a:camera>
            <a:lightRig rig="threePt" dir="t"/>
          </a:scene3d>
        </p:spPr>
        <p:txBody>
          <a:bodyPr vert="horz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  <a:extLst/>
          </a:lstStyle>
          <a:p>
            <a:r>
              <a:rPr lang="ru-RU" smtClean="0">
                <a:solidFill>
                  <a:srgbClr val="1B587C">
                    <a:lumMod val="50000"/>
                  </a:srgbClr>
                </a:solidFill>
              </a:rPr>
              <a:t> </a:t>
            </a:r>
            <a:endParaRPr lang="ru-RU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79303" y="3708603"/>
            <a:ext cx="2592387" cy="725783"/>
          </a:xfrm>
          <a:prstGeom prst="flowChartProcess">
            <a:avLst/>
          </a:prstGeom>
          <a:solidFill>
            <a:srgbClr val="216D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ЭТП-ЗАКАЗЧИК»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265903" y="3717747"/>
            <a:ext cx="2592387" cy="725783"/>
          </a:xfrm>
          <a:prstGeom prst="flowChartProcess">
            <a:avLst/>
          </a:prstGeom>
          <a:solidFill>
            <a:srgbClr val="216D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 «ЭТП-УЧАСТНИК»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69980" y="2431612"/>
            <a:ext cx="2751435" cy="893676"/>
          </a:xfrm>
          <a:prstGeom prst="rect">
            <a:avLst/>
          </a:prstGeom>
          <a:solidFill>
            <a:srgbClr val="216D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ЭТП </a:t>
            </a:r>
            <a:r>
              <a:rPr lang="ru-RU" sz="24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ТТМФ</a:t>
            </a:r>
            <a:endParaRPr lang="en-US" sz="24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ЦЕНТРАЛЬНЫЙ  СЕРВЕР ГУП «ТАТТЕХМЕДФАРМ»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03848" y="3708308"/>
            <a:ext cx="2613199" cy="719784"/>
          </a:xfrm>
          <a:prstGeom prst="flowChartProcess">
            <a:avLst/>
          </a:prstGeom>
          <a:solidFill>
            <a:srgbClr val="216D9B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</a:t>
            </a:r>
            <a:r>
              <a:rPr lang="en-US" sz="2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www.etpttmf.ru</a:t>
            </a:r>
            <a:endParaRPr lang="ru-RU" sz="20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186914" y="5419146"/>
            <a:ext cx="2609222" cy="1295327"/>
          </a:xfrm>
          <a:prstGeom prst="flowChartProcess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E3F1F9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108000" bIns="108000">
            <a:spAutoFit/>
          </a:bodyPr>
          <a:lstStyle/>
          <a:p>
            <a:pPr>
              <a:lnSpc>
                <a:spcPts val="1400"/>
              </a:lnSpc>
              <a:buFontTx/>
              <a:buBlip>
                <a:blip r:embed="rId3"/>
              </a:buBlip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 Торги</a:t>
            </a:r>
          </a:p>
          <a:p>
            <a:pPr>
              <a:lnSpc>
                <a:spcPts val="1400"/>
              </a:lnSpc>
              <a:buFontTx/>
              <a:buBlip>
                <a:blip r:embed="rId3"/>
              </a:buBlip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 Выбор победителей</a:t>
            </a:r>
          </a:p>
          <a:p>
            <a:pPr>
              <a:lnSpc>
                <a:spcPts val="1400"/>
              </a:lnSpc>
              <a:buFontTx/>
              <a:buBlip>
                <a:blip r:embed="rId3"/>
              </a:buBlip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 Реестр договоров</a:t>
            </a:r>
          </a:p>
          <a:p>
            <a:pPr>
              <a:lnSpc>
                <a:spcPts val="1400"/>
              </a:lnSpc>
              <a:buFontTx/>
              <a:buBlip>
                <a:blip r:embed="rId3"/>
              </a:buBlip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 Исполнение  обязательств по договору</a:t>
            </a:r>
            <a:endParaRPr lang="ru-RU" sz="13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6265903" y="4437532"/>
            <a:ext cx="2592387" cy="715760"/>
          </a:xfrm>
          <a:prstGeom prst="flowChartProcess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E3F1F9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B587C">
                    <a:lumMod val="50000"/>
                  </a:srgbClr>
                </a:solidFill>
              </a:rPr>
              <a:t>Заявка на участие в торгах</a:t>
            </a:r>
            <a:endParaRPr lang="ru-RU" sz="1600" b="1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7436319" y="3078540"/>
            <a:ext cx="1528169" cy="404519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УЧАСТНИКА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07504" y="3078073"/>
            <a:ext cx="1529201" cy="40102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ЗАКАЗЧИКА</a:t>
            </a:r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107504" y="2124132"/>
            <a:ext cx="2494802" cy="703142"/>
          </a:xfrm>
          <a:prstGeom prst="flowChartProcess">
            <a:avLst/>
          </a:prstGeom>
          <a:solidFill>
            <a:srgbClr val="216D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 «АДМИНИСТРАТОР»</a:t>
            </a: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Дуга 38"/>
          <p:cNvSpPr/>
          <p:nvPr/>
        </p:nvSpPr>
        <p:spPr>
          <a:xfrm>
            <a:off x="1268204" y="3165996"/>
            <a:ext cx="792088" cy="822049"/>
          </a:xfrm>
          <a:prstGeom prst="arc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Дуга 40"/>
          <p:cNvSpPr/>
          <p:nvPr/>
        </p:nvSpPr>
        <p:spPr>
          <a:xfrm rot="16200000">
            <a:off x="7011501" y="3170682"/>
            <a:ext cx="792088" cy="822049"/>
          </a:xfrm>
          <a:prstGeom prst="arc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2987824" y="1395920"/>
            <a:ext cx="3168352" cy="674998"/>
          </a:xfrm>
          <a:prstGeom prst="flowChartProcess">
            <a:avLst/>
          </a:prstGeom>
          <a:solidFill>
            <a:srgbClr val="4F4F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080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сайт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0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www.zakupki.gov.ru</a:t>
            </a:r>
            <a:endParaRPr lang="ru-RU" sz="2000" b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Прямая со стрелкой 47"/>
          <p:cNvCxnSpPr>
            <a:stCxn id="25" idx="1"/>
            <a:endCxn id="30" idx="3"/>
          </p:cNvCxnSpPr>
          <p:nvPr/>
        </p:nvCxnSpPr>
        <p:spPr>
          <a:xfrm flipH="1" flipV="1">
            <a:off x="5796236" y="4794452"/>
            <a:ext cx="469667" cy="960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499992" y="5175900"/>
            <a:ext cx="0" cy="246487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868144" y="3132244"/>
            <a:ext cx="1080120" cy="504056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051720" y="3204252"/>
            <a:ext cx="1136120" cy="446033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2627784" y="2556180"/>
            <a:ext cx="648072" cy="144016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Блок-схема: процесс 33"/>
          <p:cNvSpPr/>
          <p:nvPr/>
        </p:nvSpPr>
        <p:spPr>
          <a:xfrm>
            <a:off x="179512" y="4426840"/>
            <a:ext cx="2592387" cy="728050"/>
          </a:xfrm>
          <a:prstGeom prst="flowChartProcess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E3F1F9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1B587C">
                    <a:lumMod val="50000"/>
                  </a:srgbClr>
                </a:solidFill>
              </a:rPr>
              <a:t>Формирование заказов и лотов</a:t>
            </a:r>
            <a:endParaRPr lang="ru-RU" sz="1600" b="1" dirty="0">
              <a:solidFill>
                <a:srgbClr val="1B587C">
                  <a:lumMod val="50000"/>
                </a:srgbClr>
              </a:solidFill>
            </a:endParaRPr>
          </a:p>
        </p:txBody>
      </p:sp>
      <p:cxnSp>
        <p:nvCxnSpPr>
          <p:cNvPr id="86" name="Прямая со стрелкой 85"/>
          <p:cNvCxnSpPr>
            <a:stCxn id="34" idx="3"/>
            <a:endCxn id="30" idx="1"/>
          </p:cNvCxnSpPr>
          <p:nvPr/>
        </p:nvCxnSpPr>
        <p:spPr>
          <a:xfrm>
            <a:off x="2771899" y="4790865"/>
            <a:ext cx="411039" cy="3587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55576" y="692696"/>
            <a:ext cx="7789095" cy="6586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Структура и порядок взаимодействия участников </a:t>
            </a:r>
          </a:p>
          <a:p>
            <a:pPr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торгов на сайте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WWW.ETPTTMF.RU</a:t>
            </a:r>
            <a:endParaRPr lang="ru-RU" sz="2400" b="1" u="sng" dirty="0" smtClean="0">
              <a:solidFill>
                <a:srgbClr val="C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182938" y="4437532"/>
            <a:ext cx="2613298" cy="713839"/>
          </a:xfrm>
          <a:prstGeom prst="flowChartProcess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rgbClr val="E3F1F9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50000"/>
                  </a:srgbClr>
                </a:solidFill>
              </a:rPr>
              <a:t>Реестр заказов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586840" y="3340167"/>
            <a:ext cx="0" cy="360040"/>
          </a:xfrm>
          <a:prstGeom prst="straightConnector1">
            <a:avLst/>
          </a:prstGeom>
          <a:ln w="47625" cmpd="sng">
            <a:solidFill>
              <a:srgbClr val="216D9B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войная стрелка влево/вверх 41"/>
          <p:cNvSpPr/>
          <p:nvPr/>
        </p:nvSpPr>
        <p:spPr>
          <a:xfrm>
            <a:off x="5868144" y="5249068"/>
            <a:ext cx="1944216" cy="504056"/>
          </a:xfrm>
          <a:prstGeom prst="leftUpArrow">
            <a:avLst>
              <a:gd name="adj1" fmla="val 11562"/>
              <a:gd name="adj2" fmla="val 14083"/>
              <a:gd name="adj3" fmla="val 28359"/>
            </a:avLst>
          </a:prstGeom>
          <a:solidFill>
            <a:srgbClr val="216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1B587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5" name="Двойная стрелка влево/вверх 44"/>
          <p:cNvSpPr/>
          <p:nvPr/>
        </p:nvSpPr>
        <p:spPr>
          <a:xfrm>
            <a:off x="1187624" y="5239924"/>
            <a:ext cx="1944216" cy="504056"/>
          </a:xfrm>
          <a:prstGeom prst="leftUpArrow">
            <a:avLst>
              <a:gd name="adj1" fmla="val 11562"/>
              <a:gd name="adj2" fmla="val 14083"/>
              <a:gd name="adj3" fmla="val 28359"/>
            </a:avLst>
          </a:prstGeom>
          <a:solidFill>
            <a:srgbClr val="216D9B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1B587C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4572000" y="2061089"/>
            <a:ext cx="0" cy="360040"/>
          </a:xfrm>
          <a:prstGeom prst="straightConnector1">
            <a:avLst/>
          </a:prstGeom>
          <a:ln w="47625" cmpd="sng">
            <a:solidFill>
              <a:srgbClr val="13514B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5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0" name="Picture 2" descr="C:\Users\user\Desktop\логотип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6" grpId="0" animBg="1"/>
      <p:bldP spid="24" grpId="0" animBg="1"/>
      <p:bldP spid="25" grpId="0" animBg="1"/>
      <p:bldP spid="28" grpId="0" animBg="1"/>
      <p:bldP spid="19" grpId="0" animBg="1"/>
      <p:bldP spid="31" grpId="0" animBg="1"/>
      <p:bldP spid="39" grpId="0" animBg="1"/>
      <p:bldP spid="41" grpId="0" animBg="1"/>
      <p:bldP spid="43" grpId="0" animBg="1"/>
      <p:bldP spid="34" grpId="0" animBg="1"/>
      <p:bldP spid="30" grpId="0" animBg="1"/>
      <p:bldP spid="42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812360" cy="720080"/>
          </a:xfrm>
          <a:noFill/>
          <a:effectLst>
            <a:softEdge rad="63500"/>
          </a:effectLst>
        </p:spPr>
        <p:txBody>
          <a:bodyPr tIns="0" bIns="0">
            <a:noAutofit/>
          </a:bodyPr>
          <a:lstStyle/>
          <a:p>
            <a:pPr lvl="3" algn="ctr">
              <a:lnSpc>
                <a:spcPts val="2700"/>
              </a:lnSpc>
            </a:pPr>
            <a:r>
              <a:rPr lang="ru-RU" sz="2400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Порядок работы заказчиков и участников на сайте</a:t>
            </a:r>
            <a:r>
              <a:rPr lang="en-US" sz="2400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lang="en-US" sz="2400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ru-RU" sz="2400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sz="2400" u="sng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WWW.ETPTTMF.RU</a:t>
            </a:r>
            <a:r>
              <a:rPr lang="en-US" sz="2400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ru-RU" sz="2400" kern="120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</a:p>
        </p:txBody>
      </p:sp>
      <p:sp>
        <p:nvSpPr>
          <p:cNvPr id="13" name="Дуга 12"/>
          <p:cNvSpPr/>
          <p:nvPr/>
        </p:nvSpPr>
        <p:spPr>
          <a:xfrm rot="16200000">
            <a:off x="1980414" y="2539869"/>
            <a:ext cx="1764196" cy="1909617"/>
          </a:xfrm>
          <a:prstGeom prst="arc">
            <a:avLst/>
          </a:prstGeom>
          <a:ln w="31750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3" name="Picture 2" descr="C:\Users\user\Desktop\логотип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6021288"/>
            <a:ext cx="7812360" cy="720080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tIns="0" bIns="144000" anchor="b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участию в торгах допускаются поставщики, прошедшие проверку по Реестру недобросовестных поставщиков ФАС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9" name="Рисунок 18" descr="31.JPG"/>
          <p:cNvPicPr>
            <a:picLocks noChangeAspect="1"/>
          </p:cNvPicPr>
          <p:nvPr/>
        </p:nvPicPr>
        <p:blipFill>
          <a:blip r:embed="rId4" cstate="print"/>
          <a:srcRect l="1550" t="1554" r="1550" b="672"/>
          <a:stretch>
            <a:fillRect/>
          </a:stretch>
        </p:blipFill>
        <p:spPr>
          <a:xfrm>
            <a:off x="4932040" y="3573016"/>
            <a:ext cx="3744416" cy="2471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780642" cy="24482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987824" y="1657037"/>
            <a:ext cx="3150096" cy="1708160"/>
          </a:xfrm>
          <a:prstGeom prst="rect">
            <a:avLst/>
          </a:prstGeom>
          <a:gradFill flip="none" rotWithShape="1">
            <a:gsLst>
              <a:gs pos="0">
                <a:srgbClr val="71AAFF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E3F1F9"/>
              </a:gs>
            </a:gsLst>
            <a:lin ang="5400000" scaled="0"/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ГРУППА ЗАКУПОК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Медикаменты и перевязочные средства 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Расходные материалы 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Дезинфицирующие средства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Продукты питания 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ГСМ 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Канцелярские товары</a:t>
            </a:r>
          </a:p>
          <a:p>
            <a:pPr marL="171450" indent="-171450">
              <a:lnSpc>
                <a:spcPts val="1400"/>
              </a:lnSpc>
              <a:buFontTx/>
              <a:buChar char="-"/>
            </a:pPr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</a:rPr>
              <a:t>Хозяйственные товары и т.п. </a:t>
            </a:r>
            <a:endParaRPr lang="ru-RU" sz="13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 rot="18967258">
            <a:off x="1113133" y="2557238"/>
            <a:ext cx="1529201" cy="40102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 rot="2623816">
            <a:off x="6437096" y="2541092"/>
            <a:ext cx="1529201" cy="40102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Дуга 26"/>
          <p:cNvSpPr/>
          <p:nvPr/>
        </p:nvSpPr>
        <p:spPr>
          <a:xfrm rot="5400000">
            <a:off x="5364790" y="1484082"/>
            <a:ext cx="1764196" cy="1909617"/>
          </a:xfrm>
          <a:prstGeom prst="arc">
            <a:avLst/>
          </a:prstGeom>
          <a:ln w="31750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5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22" name="Блок-схема: процесс 21"/>
          <p:cNvSpPr/>
          <p:nvPr/>
        </p:nvSpPr>
        <p:spPr>
          <a:xfrm>
            <a:off x="1547663" y="5183529"/>
            <a:ext cx="5976664" cy="575838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Заключение договора</a:t>
            </a: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547663" y="4186056"/>
            <a:ext cx="6003348" cy="641298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    Выбор победителя по наилучшему предложению</a:t>
            </a: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547663" y="3183963"/>
            <a:ext cx="5991000" cy="636420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  Подача ценовых предложений от     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  зарегистрированных участников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1550972" y="2266573"/>
            <a:ext cx="6073218" cy="565555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0" anchor="ctr"/>
          <a:lstStyle/>
          <a:p>
            <a:pPr algn="ctr">
              <a:defRPr/>
            </a:pPr>
            <a:endParaRPr lang="ru-RU" b="1" dirty="0" smtClean="0">
              <a:solidFill>
                <a:srgbClr val="1B587C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Проведение торгов </a:t>
            </a: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1547663" y="6110641"/>
            <a:ext cx="6006190" cy="574409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Исполнение условий договора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обеими сторонами</a:t>
            </a: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4465264" y="5778237"/>
            <a:ext cx="305796" cy="339723"/>
          </a:xfrm>
          <a:prstGeom prst="rightArrow">
            <a:avLst/>
          </a:prstGeom>
          <a:solidFill>
            <a:srgbClr val="26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4455597" y="1922210"/>
            <a:ext cx="305796" cy="339723"/>
          </a:xfrm>
          <a:prstGeom prst="rightArrow">
            <a:avLst/>
          </a:prstGeom>
          <a:solidFill>
            <a:srgbClr val="26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4465264" y="2853484"/>
            <a:ext cx="305796" cy="339723"/>
          </a:xfrm>
          <a:prstGeom prst="rightArrow">
            <a:avLst/>
          </a:prstGeom>
          <a:solidFill>
            <a:srgbClr val="26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4465262" y="3846214"/>
            <a:ext cx="305796" cy="339723"/>
          </a:xfrm>
          <a:prstGeom prst="rightArrow">
            <a:avLst/>
          </a:prstGeom>
          <a:solidFill>
            <a:srgbClr val="26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4465264" y="4843684"/>
            <a:ext cx="305796" cy="339723"/>
          </a:xfrm>
          <a:prstGeom prst="rightArrow">
            <a:avLst/>
          </a:prstGeom>
          <a:solidFill>
            <a:srgbClr val="266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764704"/>
            <a:ext cx="9143999" cy="576064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tIns="144000" bIns="180000" anchor="b">
            <a:noAutofit/>
          </a:bodyPr>
          <a:lstStyle/>
          <a:p>
            <a:pPr marL="0" lvl="3" algn="ctr" fontAlgn="base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Алгоритм проведения торгов на сайте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WWW.ETPTTMF.RU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1556771" y="1281926"/>
            <a:ext cx="5985131" cy="613772"/>
          </a:xfrm>
          <a:prstGeom prst="flowChartProces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1B587C">
                    <a:lumMod val="75000"/>
                  </a:srgbClr>
                </a:solidFill>
              </a:rPr>
              <a:t>Подача заявки на участие</a:t>
            </a:r>
            <a:endParaRPr lang="ru-RU" b="1" dirty="0">
              <a:solidFill>
                <a:srgbClr val="1B587C">
                  <a:lumMod val="75000"/>
                </a:srgbClr>
              </a:solidFill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6184030" y="1655310"/>
            <a:ext cx="2880320" cy="1903189"/>
          </a:xfrm>
          <a:prstGeom prst="leftArrowCallout">
            <a:avLst>
              <a:gd name="adj1" fmla="val 15303"/>
              <a:gd name="adj2" fmla="val 19182"/>
              <a:gd name="adj3" fmla="val 36152"/>
              <a:gd name="adj4" fmla="val 64977"/>
            </a:avLst>
          </a:prstGeom>
          <a:gradFill>
            <a:gsLst>
              <a:gs pos="0">
                <a:srgbClr val="79A8E1"/>
              </a:gs>
              <a:gs pos="50000">
                <a:srgbClr val="E3F1F9"/>
              </a:gs>
              <a:gs pos="100000">
                <a:srgbClr val="D3E8F5"/>
              </a:gs>
            </a:gsLst>
            <a:lin ang="5400000" scaled="0"/>
          </a:gradFill>
          <a:ln w="22225">
            <a:solidFill>
              <a:schemeClr val="accent3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СПОСОБЫ ПРОВЕДЕНИЯ ТОРГОВ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050" b="1" dirty="0">
                <a:solidFill>
                  <a:schemeClr val="accent3">
                    <a:lumMod val="50000"/>
                  </a:schemeClr>
                </a:solidFill>
              </a:rPr>
              <a:t>Э</a:t>
            </a: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лектронный аукцион: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050" b="1" dirty="0" err="1" smtClean="0">
                <a:solidFill>
                  <a:schemeClr val="accent3">
                    <a:lumMod val="50000"/>
                  </a:schemeClr>
                </a:solidFill>
              </a:rPr>
              <a:t>Однолотовые</a:t>
            </a: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 торги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050" b="1" dirty="0" err="1" smtClean="0">
                <a:solidFill>
                  <a:schemeClr val="accent3">
                    <a:lumMod val="50000"/>
                  </a:schemeClr>
                </a:solidFill>
              </a:rPr>
              <a:t>Многолотовые</a:t>
            </a: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 торги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Торговая сессия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accent3">
                    <a:lumMod val="50000"/>
                  </a:schemeClr>
                </a:solidFill>
              </a:rPr>
              <a:t>2. Запрос котировок</a:t>
            </a:r>
          </a:p>
        </p:txBody>
      </p:sp>
      <p:pic>
        <p:nvPicPr>
          <p:cNvPr id="1026" name="Picture 2" descr="C:\Users\User\Desktop\необработанные картинки\vector--judge--hammer-477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161" y="2294193"/>
            <a:ext cx="724285" cy="508516"/>
          </a:xfrm>
          <a:prstGeom prst="rect">
            <a:avLst/>
          </a:prstGeom>
          <a:noFill/>
        </p:spPr>
      </p:pic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 t="5040" r="4241" b="19361"/>
          <a:stretch>
            <a:fillRect/>
          </a:stretch>
        </p:blipFill>
        <p:spPr bwMode="auto">
          <a:xfrm>
            <a:off x="1600816" y="4220355"/>
            <a:ext cx="729508" cy="575928"/>
          </a:xfrm>
          <a:prstGeom prst="rect">
            <a:avLst/>
          </a:prstGeom>
          <a:noFill/>
        </p:spPr>
      </p:pic>
      <p:pic>
        <p:nvPicPr>
          <p:cNvPr id="1029" name="Picture 5" descr="C:\Users\User\Desktop\4960565-signed-contract-vector-illus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7959" y="5220025"/>
            <a:ext cx="732915" cy="487146"/>
          </a:xfrm>
          <a:prstGeom prst="rect">
            <a:avLst/>
          </a:prstGeom>
          <a:noFill/>
        </p:spPr>
      </p:pic>
      <p:pic>
        <p:nvPicPr>
          <p:cNvPr id="1030" name="Picture 6" descr="C:\Users\User\Desktop\7833158-business-handshake--over-whi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818" y="6145756"/>
            <a:ext cx="738934" cy="486422"/>
          </a:xfrm>
          <a:prstGeom prst="rect">
            <a:avLst/>
          </a:prstGeom>
          <a:noFill/>
        </p:spPr>
      </p:pic>
      <p:pic>
        <p:nvPicPr>
          <p:cNvPr id="1031" name="Picture 7" descr="C:\Users\User\Desktop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817" y="1307156"/>
            <a:ext cx="720080" cy="576064"/>
          </a:xfrm>
          <a:prstGeom prst="rect">
            <a:avLst/>
          </a:prstGeom>
          <a:noFill/>
        </p:spPr>
      </p:pic>
      <p:pic>
        <p:nvPicPr>
          <p:cNvPr id="28" name="Picture 3" descr="lis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296631"/>
            <a:ext cx="581471" cy="581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:\Users\User\Desktop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817" y="3211146"/>
            <a:ext cx="720080" cy="576064"/>
          </a:xfrm>
          <a:prstGeom prst="rect">
            <a:avLst/>
          </a:prstGeom>
          <a:noFill/>
        </p:spPr>
      </p:pic>
      <p:pic>
        <p:nvPicPr>
          <p:cNvPr id="29" name="Picture 3" descr="lis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98" y="3183963"/>
            <a:ext cx="581471" cy="581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8316912" y="6320645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7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2" name="Picture 2" descr="C:\Users\user\Desktop\логотип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0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17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27875" y="1293813"/>
            <a:ext cx="1854200" cy="3224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" name="Рисунок 50" descr="hospital_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64163"/>
            <a:ext cx="143986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7145338" y="4668838"/>
            <a:ext cx="1223962" cy="873125"/>
            <a:chOff x="4558" y="1979"/>
            <a:chExt cx="1019" cy="81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239" name="AutoShape 20"/>
            <p:cNvSpPr>
              <a:spLocks noChangeArrowheads="1"/>
            </p:cNvSpPr>
            <p:nvPr/>
          </p:nvSpPr>
          <p:spPr bwMode="auto">
            <a:xfrm>
              <a:off x="4558" y="1979"/>
              <a:ext cx="1019" cy="817"/>
            </a:xfrm>
            <a:prstGeom prst="roundRect">
              <a:avLst>
                <a:gd name="adj" fmla="val 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0" name="Text Box 21"/>
            <p:cNvSpPr txBox="1">
              <a:spLocks noChangeArrowheads="1"/>
            </p:cNvSpPr>
            <p:nvPr/>
          </p:nvSpPr>
          <p:spPr bwMode="auto">
            <a:xfrm>
              <a:off x="4694" y="2491"/>
              <a:ext cx="769" cy="2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 b="1" dirty="0">
                  <a:latin typeface="Calisto MT" pitchFamily="18" charset="0"/>
                </a:rPr>
                <a:t>Поставщик </a:t>
              </a: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256463" y="1822450"/>
            <a:ext cx="1250950" cy="13065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2" name="Picture 3" descr="\\tfs\Новаяпапка\ната\55656 копия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4825" y="2166938"/>
            <a:ext cx="1658938" cy="1657350"/>
          </a:xfrm>
          <a:noFill/>
        </p:spPr>
      </p:pic>
      <p:pic>
        <p:nvPicPr>
          <p:cNvPr id="50" name="Содержимое 49" descr="hospital_256.png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933825"/>
            <a:ext cx="1368425" cy="1206500"/>
          </a:xfrm>
          <a:noFill/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57563" y="2871788"/>
            <a:ext cx="590550" cy="412750"/>
            <a:chOff x="3135" y="1138"/>
            <a:chExt cx="292" cy="227"/>
          </a:xfrm>
        </p:grpSpPr>
        <p:sp>
          <p:nvSpPr>
            <p:cNvPr id="7237" name="Oval 11"/>
            <p:cNvSpPr>
              <a:spLocks noChangeAspect="1" noChangeArrowheads="1"/>
            </p:cNvSpPr>
            <p:nvPr/>
          </p:nvSpPr>
          <p:spPr bwMode="auto">
            <a:xfrm>
              <a:off x="3200" y="113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55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8" name="AutoShape 12"/>
            <p:cNvSpPr>
              <a:spLocks noChangeAspect="1" noChangeArrowheads="1"/>
            </p:cNvSpPr>
            <p:nvPr/>
          </p:nvSpPr>
          <p:spPr bwMode="auto">
            <a:xfrm>
              <a:off x="3135" y="1169"/>
              <a:ext cx="181" cy="181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A0000"/>
                </a:gs>
              </a:gsLst>
              <a:lin ang="5400000" scaled="1"/>
            </a:gradFill>
            <a:ln w="9525">
              <a:solidFill>
                <a:srgbClr val="F3FFF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600" b="1"/>
            </a:p>
          </p:txBody>
        </p:sp>
      </p:grpSp>
      <p:sp>
        <p:nvSpPr>
          <p:cNvPr id="7182" name="Text Box 9"/>
          <p:cNvSpPr txBox="1">
            <a:spLocks noChangeArrowheads="1"/>
          </p:cNvSpPr>
          <p:nvPr/>
        </p:nvSpPr>
        <p:spPr bwMode="auto">
          <a:xfrm>
            <a:off x="3294063" y="1916113"/>
            <a:ext cx="1225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ТТМФ</a:t>
            </a:r>
          </a:p>
        </p:txBody>
      </p:sp>
      <p:sp>
        <p:nvSpPr>
          <p:cNvPr id="6165" name="Прямоугольник 28"/>
          <p:cNvSpPr>
            <a:spLocks noChangeArrowheads="1"/>
          </p:cNvSpPr>
          <p:nvPr/>
        </p:nvSpPr>
        <p:spPr bwMode="auto">
          <a:xfrm>
            <a:off x="423863" y="4884738"/>
            <a:ext cx="8715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ЛПУ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1844675"/>
            <a:ext cx="504825" cy="22209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96373" y="1601212"/>
            <a:ext cx="2407327" cy="936537"/>
          </a:xfrm>
          <a:prstGeom prst="rightArrow">
            <a:avLst>
              <a:gd name="adj1" fmla="val 50000"/>
              <a:gd name="adj2" fmla="val 4170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нужд ЛПУ</a:t>
            </a:r>
          </a:p>
          <a:p>
            <a:pPr algn="ctr" eaLnBrk="1" hangingPunct="1">
              <a:defRPr/>
            </a:pP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год</a:t>
            </a:r>
          </a:p>
        </p:txBody>
      </p:sp>
      <p:sp>
        <p:nvSpPr>
          <p:cNvPr id="7176" name="AutoShape 2"/>
          <p:cNvSpPr>
            <a:spLocks noChangeArrowheads="1"/>
          </p:cNvSpPr>
          <p:nvPr/>
        </p:nvSpPr>
        <p:spPr bwMode="auto">
          <a:xfrm>
            <a:off x="797124" y="2469898"/>
            <a:ext cx="2406576" cy="917973"/>
          </a:xfrm>
          <a:prstGeom prst="rightArrow">
            <a:avLst>
              <a:gd name="adj1" fmla="val 50000"/>
              <a:gd name="adj2" fmla="val 4135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для регион. льготников</a:t>
            </a:r>
          </a:p>
          <a:p>
            <a:pPr algn="ctr" eaLnBrk="1" hangingPunct="1">
              <a:defRPr/>
            </a:pP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год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94540" y="3252315"/>
            <a:ext cx="2321735" cy="992952"/>
          </a:xfrm>
          <a:prstGeom prst="rightArrow">
            <a:avLst>
              <a:gd name="adj1" fmla="val 50000"/>
              <a:gd name="adj2" fmla="val 4135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</a:rPr>
              <a:t>    </a:t>
            </a: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дополнительные </a:t>
            </a:r>
          </a:p>
          <a:p>
            <a:pPr algn="ctr" eaLnBrk="1" hangingPunct="1">
              <a:defRPr/>
            </a:pP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заявки</a:t>
            </a:r>
          </a:p>
        </p:txBody>
      </p:sp>
      <p:sp>
        <p:nvSpPr>
          <p:cNvPr id="7189" name="TextBox 4"/>
          <p:cNvSpPr txBox="1">
            <a:spLocks noChangeArrowheads="1"/>
          </p:cNvSpPr>
          <p:nvPr/>
        </p:nvSpPr>
        <p:spPr bwMode="auto">
          <a:xfrm>
            <a:off x="319872" y="2133600"/>
            <a:ext cx="2270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Заявки</a:t>
            </a:r>
          </a:p>
        </p:txBody>
      </p:sp>
      <p:pic>
        <p:nvPicPr>
          <p:cNvPr id="46" name="Picture 3" descr="li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725487" cy="725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li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725487" cy="725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li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725487" cy="725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" descr="D:\рисунок\MC90043383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005263"/>
            <a:ext cx="1828800" cy="1828800"/>
          </a:xfrm>
          <a:noFill/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635375" y="4292600"/>
            <a:ext cx="647700" cy="503238"/>
            <a:chOff x="3135" y="1138"/>
            <a:chExt cx="292" cy="227"/>
          </a:xfrm>
        </p:grpSpPr>
        <p:sp>
          <p:nvSpPr>
            <p:cNvPr id="7235" name="Oval 11"/>
            <p:cNvSpPr>
              <a:spLocks noChangeAspect="1" noChangeArrowheads="1"/>
            </p:cNvSpPr>
            <p:nvPr/>
          </p:nvSpPr>
          <p:spPr bwMode="auto">
            <a:xfrm>
              <a:off x="3200" y="113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55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6" name="AutoShape 12"/>
            <p:cNvSpPr>
              <a:spLocks noChangeAspect="1" noChangeArrowheads="1"/>
            </p:cNvSpPr>
            <p:nvPr/>
          </p:nvSpPr>
          <p:spPr bwMode="auto">
            <a:xfrm>
              <a:off x="3135" y="1169"/>
              <a:ext cx="181" cy="181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A0000"/>
                </a:gs>
              </a:gsLst>
              <a:lin ang="5400000" scaled="1"/>
            </a:gradFill>
            <a:ln w="9525">
              <a:solidFill>
                <a:srgbClr val="F3FFF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600" b="1"/>
            </a:p>
          </p:txBody>
        </p:sp>
      </p:grpSp>
      <p:sp>
        <p:nvSpPr>
          <p:cNvPr id="6161" name="Text Box 9"/>
          <p:cNvSpPr txBox="1">
            <a:spLocks noChangeArrowheads="1"/>
          </p:cNvSpPr>
          <p:nvPr/>
        </p:nvSpPr>
        <p:spPr bwMode="auto">
          <a:xfrm>
            <a:off x="3948113" y="5480050"/>
            <a:ext cx="1747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Склад ТТМФ</a:t>
            </a:r>
          </a:p>
        </p:txBody>
      </p:sp>
      <p:sp>
        <p:nvSpPr>
          <p:cNvPr id="24626" name="AutoShape 50"/>
          <p:cNvSpPr>
            <a:spLocks noChangeArrowheads="1"/>
          </p:cNvSpPr>
          <p:nvPr/>
        </p:nvSpPr>
        <p:spPr bwMode="auto">
          <a:xfrm>
            <a:off x="4519613" y="2552700"/>
            <a:ext cx="915987" cy="576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7" name="TextBox 17"/>
          <p:cNvSpPr txBox="1">
            <a:spLocks noChangeArrowheads="1"/>
          </p:cNvSpPr>
          <p:nvPr/>
        </p:nvSpPr>
        <p:spPr bwMode="auto">
          <a:xfrm>
            <a:off x="7451725" y="2070100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Торги на год</a:t>
            </a:r>
          </a:p>
        </p:txBody>
      </p:sp>
      <p:sp>
        <p:nvSpPr>
          <p:cNvPr id="7199" name="Line 56"/>
          <p:cNvSpPr>
            <a:spLocks noChangeShapeType="1"/>
          </p:cNvSpPr>
          <p:nvPr/>
        </p:nvSpPr>
        <p:spPr bwMode="auto">
          <a:xfrm flipV="1">
            <a:off x="6157913" y="1905000"/>
            <a:ext cx="0" cy="4318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0" name="Line 57"/>
          <p:cNvSpPr>
            <a:spLocks noChangeShapeType="1"/>
          </p:cNvSpPr>
          <p:nvPr/>
        </p:nvSpPr>
        <p:spPr bwMode="auto">
          <a:xfrm flipV="1">
            <a:off x="6157913" y="1905000"/>
            <a:ext cx="987425" cy="11113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7235825" y="3213100"/>
            <a:ext cx="1296988" cy="1169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Доп. торги по потребности</a:t>
            </a:r>
          </a:p>
        </p:txBody>
      </p:sp>
      <p:sp>
        <p:nvSpPr>
          <p:cNvPr id="7202" name="Line 60"/>
          <p:cNvSpPr>
            <a:spLocks noChangeShapeType="1"/>
          </p:cNvSpPr>
          <p:nvPr/>
        </p:nvSpPr>
        <p:spPr bwMode="auto">
          <a:xfrm>
            <a:off x="6181725" y="3543300"/>
            <a:ext cx="0" cy="43180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Rectangle 5"/>
          <p:cNvSpPr>
            <a:spLocks noChangeArrowheads="1"/>
          </p:cNvSpPr>
          <p:nvPr/>
        </p:nvSpPr>
        <p:spPr bwMode="auto">
          <a:xfrm>
            <a:off x="5472112" y="2132856"/>
            <a:ext cx="1404143" cy="15841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bIns="0" anchor="ctr"/>
          <a:lstStyle/>
          <a:p>
            <a:pPr algn="ctr"/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Лоты 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МНН</a:t>
            </a:r>
          </a:p>
          <a:p>
            <a:pPr algn="ctr"/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14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ТН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03" name="Line 61"/>
          <p:cNvSpPr>
            <a:spLocks noChangeShapeType="1"/>
          </p:cNvSpPr>
          <p:nvPr/>
        </p:nvSpPr>
        <p:spPr bwMode="auto">
          <a:xfrm>
            <a:off x="6192838" y="3975100"/>
            <a:ext cx="935037" cy="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4" name="Line 63"/>
          <p:cNvSpPr>
            <a:spLocks noChangeShapeType="1"/>
          </p:cNvSpPr>
          <p:nvPr/>
        </p:nvSpPr>
        <p:spPr bwMode="auto">
          <a:xfrm>
            <a:off x="8532813" y="1916113"/>
            <a:ext cx="360362" cy="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5" name="Line 64"/>
          <p:cNvSpPr>
            <a:spLocks noChangeShapeType="1"/>
          </p:cNvSpPr>
          <p:nvPr/>
        </p:nvSpPr>
        <p:spPr bwMode="auto">
          <a:xfrm>
            <a:off x="8542338" y="3975100"/>
            <a:ext cx="358775" cy="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6" name="Line 65"/>
          <p:cNvSpPr>
            <a:spLocks noChangeShapeType="1"/>
          </p:cNvSpPr>
          <p:nvPr/>
        </p:nvSpPr>
        <p:spPr bwMode="auto">
          <a:xfrm>
            <a:off x="8893175" y="1916113"/>
            <a:ext cx="0" cy="3097212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Line 66"/>
          <p:cNvSpPr>
            <a:spLocks noChangeShapeType="1"/>
          </p:cNvSpPr>
          <p:nvPr/>
        </p:nvSpPr>
        <p:spPr bwMode="auto">
          <a:xfrm flipH="1">
            <a:off x="8388350" y="5013325"/>
            <a:ext cx="504825" cy="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7" name="Picture 75" descr="\\tfs\Новаяпапка\Юля\555\shutterstock_57017957-1024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58311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6" descr="\\tfs\Новаяпапка\Юля\555\medical_pot_pi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619625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i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565400"/>
            <a:ext cx="725487" cy="725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9" name="Line 73"/>
          <p:cNvSpPr>
            <a:spLocks noChangeShapeType="1"/>
          </p:cNvSpPr>
          <p:nvPr/>
        </p:nvSpPr>
        <p:spPr bwMode="auto">
          <a:xfrm>
            <a:off x="4152900" y="3465513"/>
            <a:ext cx="2867025" cy="140335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3" name="Picture 63" descr="\\tfs\Новаяпапка\Юля\555\icon-office\mimetypes\mess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0940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51" name="Line 75"/>
          <p:cNvSpPr>
            <a:spLocks noChangeShapeType="1"/>
          </p:cNvSpPr>
          <p:nvPr/>
        </p:nvSpPr>
        <p:spPr bwMode="auto">
          <a:xfrm flipH="1">
            <a:off x="5292725" y="5229225"/>
            <a:ext cx="1800225" cy="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9" name="Picture 5" descr="\\tfs\Новаяпапка\Юля\555\табл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7334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55" name="Line 79"/>
          <p:cNvSpPr>
            <a:spLocks noChangeShapeType="1"/>
          </p:cNvSpPr>
          <p:nvPr/>
        </p:nvSpPr>
        <p:spPr bwMode="auto">
          <a:xfrm flipH="1" flipV="1">
            <a:off x="1189038" y="4653136"/>
            <a:ext cx="2662237" cy="361950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5" descr="\\tfs\Новаяпапка\Юля\555\табл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43" y="4725144"/>
            <a:ext cx="7334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6497638" y="5537200"/>
            <a:ext cx="2376487" cy="995363"/>
            <a:chOff x="4558" y="1979"/>
            <a:chExt cx="1019" cy="817"/>
          </a:xfrm>
        </p:grpSpPr>
        <p:sp>
          <p:nvSpPr>
            <p:cNvPr id="7233" name="AutoShape 20"/>
            <p:cNvSpPr>
              <a:spLocks noChangeArrowheads="1"/>
            </p:cNvSpPr>
            <p:nvPr/>
          </p:nvSpPr>
          <p:spPr bwMode="auto">
            <a:xfrm>
              <a:off x="4558" y="1979"/>
              <a:ext cx="1019" cy="817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4" name="Text Box 21"/>
            <p:cNvSpPr txBox="1">
              <a:spLocks noChangeArrowheads="1"/>
            </p:cNvSpPr>
            <p:nvPr/>
          </p:nvSpPr>
          <p:spPr bwMode="auto">
            <a:xfrm>
              <a:off x="4665" y="2405"/>
              <a:ext cx="769" cy="21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ЛС по ТН, в т.ч. </a:t>
              </a:r>
            </a:p>
            <a:p>
              <a:pPr algn="ctr" eaLnBrk="1" hangingPunct="1"/>
              <a:r>
                <a:rPr lang="ru-RU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оригинальные по </a:t>
              </a:r>
            </a:p>
            <a:p>
              <a:pPr algn="ctr" eaLnBrk="1" hangingPunct="1"/>
              <a:r>
                <a:rPr lang="ru-RU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минимальной цене</a:t>
              </a:r>
            </a:p>
            <a:p>
              <a:pPr algn="ctr" eaLnBrk="1" hangingPunct="1"/>
              <a:r>
                <a:rPr lang="ru-RU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901700" y="5602288"/>
            <a:ext cx="469900" cy="336550"/>
            <a:chOff x="3135" y="1138"/>
            <a:chExt cx="292" cy="227"/>
          </a:xfrm>
        </p:grpSpPr>
        <p:sp>
          <p:nvSpPr>
            <p:cNvPr id="9" name="Oval 11"/>
            <p:cNvSpPr>
              <a:spLocks noChangeAspect="1" noChangeArrowheads="1"/>
            </p:cNvSpPr>
            <p:nvPr/>
          </p:nvSpPr>
          <p:spPr bwMode="auto">
            <a:xfrm>
              <a:off x="3200" y="1138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55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32" name="AutoShape 12"/>
            <p:cNvSpPr>
              <a:spLocks noChangeAspect="1" noChangeArrowheads="1"/>
            </p:cNvSpPr>
            <p:nvPr/>
          </p:nvSpPr>
          <p:spPr bwMode="auto">
            <a:xfrm>
              <a:off x="3135" y="1169"/>
              <a:ext cx="181" cy="181"/>
            </a:xfrm>
            <a:prstGeom prst="plus">
              <a:avLst>
                <a:gd name="adj" fmla="val 25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CA0000"/>
                </a:gs>
              </a:gsLst>
              <a:lin ang="5400000" scaled="1"/>
            </a:gradFill>
            <a:ln w="9525">
              <a:solidFill>
                <a:srgbClr val="F3FFF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600" b="1"/>
            </a:p>
          </p:txBody>
        </p:sp>
      </p:grpSp>
      <p:sp>
        <p:nvSpPr>
          <p:cNvPr id="64" name="Прямоугольник 28"/>
          <p:cNvSpPr>
            <a:spLocks noChangeArrowheads="1"/>
          </p:cNvSpPr>
          <p:nvPr/>
        </p:nvSpPr>
        <p:spPr bwMode="auto">
          <a:xfrm>
            <a:off x="228858" y="6313488"/>
            <a:ext cx="15552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Аптека ТТМФ</a:t>
            </a:r>
          </a:p>
        </p:txBody>
      </p:sp>
      <p:sp>
        <p:nvSpPr>
          <p:cNvPr id="68" name="Line 79"/>
          <p:cNvSpPr>
            <a:spLocks noChangeShapeType="1"/>
          </p:cNvSpPr>
          <p:nvPr/>
        </p:nvSpPr>
        <p:spPr bwMode="auto">
          <a:xfrm flipH="1">
            <a:off x="1547663" y="5373216"/>
            <a:ext cx="2520279" cy="504056"/>
          </a:xfrm>
          <a:prstGeom prst="lin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3" descr="lis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276872"/>
            <a:ext cx="725487" cy="725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 descr="\\tfs\Новаяпапка\Юля\555\табл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7334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27875" y="1228725"/>
            <a:ext cx="185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ЭТП ТТМФ</a:t>
            </a:r>
          </a:p>
          <a:p>
            <a:pPr algn="ctr" eaLnBrk="1" hangingPunct="1"/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www.etpttmf.ru</a:t>
            </a:r>
            <a:endParaRPr lang="ru-RU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251520" y="532435"/>
            <a:ext cx="8597116" cy="12854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80000" bIns="21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3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   Схема закупок лекарственных средств ГУП «</a:t>
            </a:r>
            <a:r>
              <a:rPr lang="ru-RU" sz="2200" b="1" dirty="0" err="1" smtClean="0">
                <a:solidFill>
                  <a:srgbClr val="C00000"/>
                </a:solidFill>
                <a:latin typeface="Calibri" pitchFamily="34" charset="0"/>
              </a:rPr>
              <a:t>Таттехмедфарм</a:t>
            </a: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» </a:t>
            </a:r>
          </a:p>
          <a:p>
            <a:pPr algn="ctr" eaLnBrk="1" hangingPunct="1">
              <a:lnSpc>
                <a:spcPts val="2300"/>
              </a:lnSpc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для нужд организаций здравоохранения и льготных категорий граждан РТ на сайте </a:t>
            </a:r>
            <a:r>
              <a:rPr lang="en-US" sz="2200" b="1" u="sng" dirty="0" smtClean="0">
                <a:solidFill>
                  <a:srgbClr val="C00000"/>
                </a:solidFill>
                <a:latin typeface="Calibri" pitchFamily="34" charset="0"/>
              </a:rPr>
              <a:t>WWW.ETPTTMF.RU</a:t>
            </a:r>
            <a:endParaRPr lang="ru-RU" sz="2200" b="1" u="sng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8316912" y="6381328"/>
            <a:ext cx="827087" cy="523220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8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65" name="Picture 2" descr="C:\Users\user\Desktop\логотип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3657 L 0.25972 -0.1368 " pathEditMode="fixed" rAng="0" ptsTypes="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12593 L 0.25972 0.1257 " pathEditMode="fixed" rAng="0" ptsTypes="AA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25972 -0.00023 " pathEditMode="fixed" rAng="0" ptsTypes="AA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10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2812 -0.00046 " pathEditMode="fixed" rAng="0" ptsTypes="AA"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30417 L 4.16667E-6 -1.85185E-6 " pathEditMode="fixed" rAng="0" ptsTypes="AA">
                                      <p:cBhvr>
                                        <p:cTn id="15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27587 0.178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89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22066 4.81481E-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5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28855 -0.0541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7552 0.070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7182" grpId="0"/>
      <p:bldP spid="6165" grpId="0"/>
      <p:bldP spid="4" grpId="0" build="allAtOnce" animBg="1"/>
      <p:bldP spid="7189" grpId="0"/>
      <p:bldP spid="6161" grpId="0"/>
      <p:bldP spid="7187" grpId="0"/>
      <p:bldP spid="7199" grpId="0" animBg="1"/>
      <p:bldP spid="7200" grpId="0" animBg="1"/>
      <p:bldP spid="33" grpId="0" animBg="1"/>
      <p:bldP spid="7202" grpId="0" animBg="1"/>
      <p:bldP spid="7188" grpId="0" animBg="1"/>
      <p:bldP spid="7203" grpId="0" animBg="1"/>
      <p:bldP spid="7204" grpId="0" animBg="1"/>
      <p:bldP spid="7205" grpId="0" animBg="1"/>
      <p:bldP spid="7206" grpId="0" animBg="1"/>
      <p:bldP spid="7207" grpId="0" animBg="1"/>
      <p:bldP spid="24649" grpId="0" animBg="1"/>
      <p:bldP spid="24651" grpId="0" animBg="1"/>
      <p:bldP spid="24655" grpId="0" animBg="1"/>
      <p:bldP spid="64" grpId="0"/>
      <p:bldP spid="68" grpId="0" animBg="1"/>
      <p:bldP spid="15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User\Desktop\п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587"/>
            <a:ext cx="9142413" cy="6856413"/>
          </a:xfrm>
          <a:prstGeom prst="rect">
            <a:avLst/>
          </a:prstGeom>
          <a:noFill/>
        </p:spPr>
      </p:pic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6433376" y="2595996"/>
            <a:ext cx="2520950" cy="1488081"/>
          </a:xfrm>
          <a:prstGeom prst="rect">
            <a:avLst/>
          </a:prstGeom>
          <a:gradFill>
            <a:gsLst>
              <a:gs pos="0">
                <a:srgbClr val="297D97"/>
              </a:gs>
              <a:gs pos="60000">
                <a:srgbClr val="79B6D5"/>
              </a:gs>
              <a:gs pos="100000">
                <a:srgbClr val="85B8D1"/>
              </a:gs>
            </a:gsLst>
          </a:gra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6449123" y="4211770"/>
            <a:ext cx="2520950" cy="1152817"/>
          </a:xfrm>
          <a:prstGeom prst="rect">
            <a:avLst/>
          </a:prstGeom>
          <a:gradFill>
            <a:gsLst>
              <a:gs pos="0">
                <a:srgbClr val="297D97"/>
              </a:gs>
              <a:gs pos="60000">
                <a:srgbClr val="79B6D5"/>
              </a:gs>
              <a:gs pos="100000">
                <a:srgbClr val="85B8D1"/>
              </a:gs>
            </a:gsLst>
          </a:gra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80321" y="4400811"/>
            <a:ext cx="3527425" cy="900397"/>
          </a:xfrm>
          <a:prstGeom prst="rightArrowCallout">
            <a:avLst>
              <a:gd name="adj1" fmla="val 25000"/>
              <a:gd name="adj2" fmla="val 25000"/>
              <a:gd name="adj3" fmla="val 68076"/>
              <a:gd name="adj4" fmla="val 67032"/>
            </a:avLst>
          </a:prstGeom>
          <a:gradFill>
            <a:gsLst>
              <a:gs pos="0">
                <a:srgbClr val="85B8D1"/>
              </a:gs>
              <a:gs pos="25000">
                <a:srgbClr val="C8E1EE"/>
              </a:gs>
              <a:gs pos="100000">
                <a:srgbClr val="EBF4F9"/>
              </a:gs>
            </a:gsLst>
            <a:lin ang="16200000" scaled="1"/>
          </a:gradFill>
          <a:ln>
            <a:solidFill>
              <a:srgbClr val="297D97"/>
            </a:solidFill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Выбор способа  </a:t>
            </a:r>
            <a:endParaRPr lang="ru-RU" sz="1300" b="1" dirty="0" smtClean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закупки</a:t>
            </a: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исходя из потребности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2528" y="2862925"/>
            <a:ext cx="3527425" cy="954224"/>
          </a:xfrm>
          <a:prstGeom prst="rightArrowCallout">
            <a:avLst>
              <a:gd name="adj1" fmla="val 25000"/>
              <a:gd name="adj2" fmla="val 25000"/>
              <a:gd name="adj3" fmla="val 68076"/>
              <a:gd name="adj4" fmla="val 66667"/>
            </a:avLst>
          </a:prstGeom>
          <a:gradFill>
            <a:gsLst>
              <a:gs pos="0">
                <a:srgbClr val="85B8D1"/>
              </a:gs>
              <a:gs pos="25000">
                <a:srgbClr val="C8E1EE"/>
              </a:gs>
              <a:gs pos="100000">
                <a:srgbClr val="EBF4F9"/>
              </a:gs>
            </a:gsLst>
            <a:lin ang="16200000" scaled="1"/>
          </a:gradFill>
          <a:ln w="9525">
            <a:solidFill>
              <a:srgbClr val="297D9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Закупка ЛС </a:t>
            </a: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по </a:t>
            </a:r>
            <a:endParaRPr lang="ru-RU" sz="1300" b="1" dirty="0" smtClean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торговым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наименованиям</a:t>
            </a: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66486" y="1498901"/>
            <a:ext cx="3527425" cy="863600"/>
          </a:xfrm>
          <a:prstGeom prst="rightArrowCallout">
            <a:avLst>
              <a:gd name="adj1" fmla="val 25000"/>
              <a:gd name="adj2" fmla="val 25000"/>
              <a:gd name="adj3" fmla="val 68076"/>
              <a:gd name="adj4" fmla="val 66667"/>
            </a:avLst>
          </a:prstGeom>
          <a:gradFill>
            <a:gsLst>
              <a:gs pos="0">
                <a:srgbClr val="85B8D1"/>
              </a:gs>
              <a:gs pos="25000">
                <a:srgbClr val="C8E1EE"/>
              </a:gs>
              <a:gs pos="100000">
                <a:srgbClr val="EBF4F9"/>
              </a:gs>
            </a:gsLst>
            <a:lin ang="16200000" scaled="1"/>
          </a:gradFill>
          <a:ln w="9525">
            <a:solidFill>
              <a:srgbClr val="297D9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Упрощение процедур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закупок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8932" y="5801509"/>
            <a:ext cx="3576444" cy="863600"/>
          </a:xfrm>
          <a:prstGeom prst="rightArrowCallout">
            <a:avLst>
              <a:gd name="adj1" fmla="val 25000"/>
              <a:gd name="adj2" fmla="val 25000"/>
              <a:gd name="adj3" fmla="val 68076"/>
              <a:gd name="adj4" fmla="val 66667"/>
            </a:avLst>
          </a:prstGeom>
          <a:gradFill>
            <a:gsLst>
              <a:gs pos="0">
                <a:srgbClr val="85B8D1"/>
              </a:gs>
              <a:gs pos="25000">
                <a:srgbClr val="C8E1EE"/>
              </a:gs>
              <a:gs pos="100000">
                <a:srgbClr val="EBF4F9"/>
              </a:gs>
            </a:gsLst>
            <a:lin ang="16200000" scaled="1"/>
          </a:gradFill>
          <a:ln w="9525">
            <a:solidFill>
              <a:srgbClr val="297D9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Заключение договоров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на поставку товара 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требованию заказчика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>
              <a:solidFill>
                <a:srgbClr val="1B587C">
                  <a:lumMod val="75000"/>
                </a:srgb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527336" y="4328956"/>
            <a:ext cx="199605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Оперативное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удовлетворение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дополнительных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заявок ЛПУ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6506401" y="2684722"/>
            <a:ext cx="23749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эффективности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лечебного </a:t>
            </a: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процесса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Поддержка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отечественных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производителей</a:t>
            </a:r>
            <a:endParaRPr lang="ru-RU" sz="1300" b="1" dirty="0">
              <a:solidFill>
                <a:srgbClr val="1B587C">
                  <a:lumMod val="50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3617772" y="4229908"/>
            <a:ext cx="2808288" cy="1214017"/>
          </a:xfrm>
          <a:prstGeom prst="rightArrowCallout">
            <a:avLst>
              <a:gd name="adj1" fmla="val 25000"/>
              <a:gd name="adj2" fmla="val 25000"/>
              <a:gd name="adj3" fmla="val 28268"/>
              <a:gd name="adj4" fmla="val 6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Срочность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Мобильность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Оперативность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3617772" y="2557303"/>
            <a:ext cx="2808288" cy="1593666"/>
          </a:xfrm>
          <a:prstGeom prst="rightArrowCallout">
            <a:avLst>
              <a:gd name="adj1" fmla="val 25000"/>
              <a:gd name="adj2" fmla="val 25000"/>
              <a:gd name="adj3" fmla="val 50057"/>
              <a:gd name="adj4" fmla="val 6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dirty="0" smtClean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Увеличение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закупок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качественных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 оригинальных ЛС 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ЛС российского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производства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>
            <a:off x="3625088" y="1354438"/>
            <a:ext cx="2808288" cy="1152525"/>
          </a:xfrm>
          <a:prstGeom prst="rightArrowCallout">
            <a:avLst>
              <a:gd name="adj1" fmla="val 25000"/>
              <a:gd name="adj2" fmla="val 25000"/>
              <a:gd name="adj3" fmla="val 36087"/>
              <a:gd name="adj4" fmla="val 6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Широкий круг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 участников  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Рост числа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 состоявшихся 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 торгов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449123" y="1439280"/>
            <a:ext cx="2520950" cy="982842"/>
          </a:xfrm>
          <a:prstGeom prst="rect">
            <a:avLst/>
          </a:prstGeom>
          <a:gradFill>
            <a:gsLst>
              <a:gs pos="0">
                <a:srgbClr val="297D97"/>
              </a:gs>
              <a:gs pos="60000">
                <a:srgbClr val="79B6D5"/>
              </a:gs>
              <a:gs pos="100000">
                <a:srgbClr val="85B8D1"/>
              </a:gs>
            </a:gsLst>
          </a:gra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487935" y="1661396"/>
            <a:ext cx="252028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300" b="1" dirty="0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Снижение </a:t>
            </a:r>
            <a:r>
              <a:rPr lang="ru-RU" sz="1300" b="1" dirty="0" err="1" smtClean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дефектуры</a:t>
            </a:r>
            <a:endParaRPr lang="ru-RU" sz="1300" b="1" dirty="0">
              <a:solidFill>
                <a:srgbClr val="1B587C">
                  <a:lumMod val="50000"/>
                </a:srgb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Низкая цена</a:t>
            </a:r>
          </a:p>
        </p:txBody>
      </p:sp>
      <p:sp>
        <p:nvSpPr>
          <p:cNvPr id="22562" name="AutoShape 34"/>
          <p:cNvSpPr>
            <a:spLocks noChangeArrowheads="1"/>
          </p:cNvSpPr>
          <p:nvPr/>
        </p:nvSpPr>
        <p:spPr bwMode="auto">
          <a:xfrm>
            <a:off x="3635375" y="5786634"/>
            <a:ext cx="2808288" cy="935037"/>
          </a:xfrm>
          <a:prstGeom prst="rightArrowCallout">
            <a:avLst>
              <a:gd name="adj1" fmla="val 25000"/>
              <a:gd name="adj2" fmla="val 25000"/>
              <a:gd name="adj3" fmla="val 50057"/>
              <a:gd name="adj4" fmla="val 66667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Заказ и оплата </a:t>
            </a:r>
            <a:endParaRPr lang="ru-RU" sz="1300" b="1" dirty="0" smtClean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 товара </a:t>
            </a:r>
            <a:r>
              <a:rPr lang="ru-RU" sz="1300" b="1" dirty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по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   потребности  </a:t>
            </a:r>
            <a:endParaRPr lang="ru-RU" sz="1300" b="1" dirty="0">
              <a:solidFill>
                <a:schemeClr val="accent3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6443663" y="5686915"/>
            <a:ext cx="2520950" cy="1008063"/>
          </a:xfrm>
          <a:prstGeom prst="rect">
            <a:avLst/>
          </a:prstGeom>
          <a:gradFill>
            <a:gsLst>
              <a:gs pos="0">
                <a:srgbClr val="297D97"/>
              </a:gs>
              <a:gs pos="60000">
                <a:srgbClr val="79B6D5"/>
              </a:gs>
              <a:gs pos="100000">
                <a:srgbClr val="85B8D1"/>
              </a:gs>
            </a:gsLst>
          </a:gradFill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6558578" y="5918511"/>
            <a:ext cx="2233613" cy="62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Предотвращение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замораживания   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ru-RU" sz="1300" b="1" dirty="0">
                <a:solidFill>
                  <a:srgbClr val="1B587C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денежных средств 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43144" y="512676"/>
            <a:ext cx="9144000" cy="1080120"/>
          </a:xfrm>
          <a:noFill/>
          <a:effectLst>
            <a:softEdge rad="127000"/>
          </a:effectLst>
        </p:spPr>
        <p:txBody>
          <a:bodyPr lIns="72000" tIns="0" bIns="288000">
            <a:noAutofit/>
          </a:bodyPr>
          <a:lstStyle/>
          <a:p>
            <a:pPr lvl="3" algn="ctr">
              <a:lnSpc>
                <a:spcPts val="2700"/>
              </a:lnSpc>
              <a:defRPr/>
            </a:pPr>
            <a:r>
              <a:rPr lang="ru-RU" sz="2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Преимущества использования </a:t>
            </a:r>
            <a:r>
              <a:rPr lang="ru-RU" sz="2200" dirty="0">
                <a:solidFill>
                  <a:srgbClr val="C00000"/>
                </a:solidFill>
                <a:latin typeface="Calibri" pitchFamily="34" charset="0"/>
              </a:rPr>
              <a:t>новой технологии закупок с использованием норм Закона №223-ФЗ и ресурса </a:t>
            </a:r>
            <a:r>
              <a:rPr lang="en-US" sz="22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WWW.ETPTTMF.RU</a:t>
            </a:r>
            <a:endParaRPr lang="ru-RU" sz="22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</a:rPr>
              <a:t>9</a:t>
            </a:r>
            <a:endParaRPr lang="ru-RU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2" name="Picture 2" descr="C:\Users\user\Desktop\логотип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416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  <p:bldP spid="22555" grpId="0" animBg="1"/>
      <p:bldP spid="22537" grpId="0" animBg="1"/>
      <p:bldP spid="22539" grpId="0" animBg="1"/>
      <p:bldP spid="22540" grpId="0" animBg="1"/>
      <p:bldP spid="22541" grpId="0" animBg="1"/>
      <p:bldP spid="22544" grpId="0"/>
      <p:bldP spid="22553" grpId="0"/>
      <p:bldP spid="22554" grpId="0" animBg="1"/>
      <p:bldP spid="22556" grpId="0" animBg="1"/>
      <p:bldP spid="22558" grpId="0" animBg="1"/>
      <p:bldP spid="22559" grpId="0" animBg="1"/>
      <p:bldP spid="22561" grpId="0"/>
      <p:bldP spid="22562" grpId="0" animBg="1"/>
      <p:bldP spid="22563" grpId="0" animBg="1"/>
      <p:bldP spid="22564" grpId="0"/>
      <p:bldP spid="2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6262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lnDef>
      <a:spPr>
        <a:ln w="31750"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lnDef>
      <a:spPr>
        <a:ln w="31750"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lnDef>
      <a:spPr>
        <a:ln w="31750"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1012</Words>
  <Application>Microsoft Office PowerPoint</Application>
  <PresentationFormat>Экран (4:3)</PresentationFormat>
  <Paragraphs>226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Аспект</vt:lpstr>
      <vt:lpstr>1_Аспект</vt:lpstr>
      <vt:lpstr>2_Аспект</vt:lpstr>
      <vt:lpstr>Реорганизация системы закупок лекарственных средств, изделий медицинского назначения, прочих товаров и услуг</vt:lpstr>
      <vt:lpstr>Обеспечение организаций здравоохранения РТ, участвующих в реализации Программы государственных гарантий</vt:lpstr>
      <vt:lpstr>Программы обеспечения лекарственными средствами и изделиями медицинского назначения льготных категорий населения РТ</vt:lpstr>
      <vt:lpstr>Презентация PowerPoint</vt:lpstr>
      <vt:lpstr>Презентация PowerPoint</vt:lpstr>
      <vt:lpstr>Порядок работы заказчиков и участников на сайте  WWW.ETPTTMF.RU  </vt:lpstr>
      <vt:lpstr>Презентация PowerPoint</vt:lpstr>
      <vt:lpstr>Презентация PowerPoint</vt:lpstr>
      <vt:lpstr>Преимущества использования новой технологии закупок с использованием норм Закона №223-ФЗ и ресурса WWW.ETPTTMF.RU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ГУП «Таттехмедфарм» сегодня. Сиситемная модернизация и автоматизация бизнес-процессов предприятия.</dc:title>
  <dc:creator>User</dc:creator>
  <cp:lastModifiedBy>Пользователь Windows</cp:lastModifiedBy>
  <cp:revision>457</cp:revision>
  <cp:lastPrinted>2013-04-24T07:44:59Z</cp:lastPrinted>
  <dcterms:created xsi:type="dcterms:W3CDTF">2013-02-25T05:34:37Z</dcterms:created>
  <dcterms:modified xsi:type="dcterms:W3CDTF">2013-06-10T08:45:49Z</dcterms:modified>
</cp:coreProperties>
</file>